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8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  <p:sldMasterId id="2147483683" r:id="rId5"/>
    <p:sldMasterId id="2147483701" r:id="rId6"/>
    <p:sldMasterId id="2147483718" r:id="rId7"/>
    <p:sldMasterId id="2147483737" r:id="rId8"/>
    <p:sldMasterId id="2147483751" r:id="rId9"/>
    <p:sldMasterId id="2147483796" r:id="rId10"/>
    <p:sldMasterId id="2147483813" r:id="rId11"/>
    <p:sldMasterId id="2147483832" r:id="rId12"/>
  </p:sldMasterIdLst>
  <p:notesMasterIdLst>
    <p:notesMasterId r:id="rId29"/>
  </p:notesMasterIdLst>
  <p:sldIdLst>
    <p:sldId id="1130" r:id="rId13"/>
    <p:sldId id="885" r:id="rId14"/>
    <p:sldId id="1147" r:id="rId15"/>
    <p:sldId id="1146" r:id="rId16"/>
    <p:sldId id="1151" r:id="rId17"/>
    <p:sldId id="1156" r:id="rId18"/>
    <p:sldId id="1157" r:id="rId19"/>
    <p:sldId id="1095" r:id="rId20"/>
    <p:sldId id="1152" r:id="rId21"/>
    <p:sldId id="1159" r:id="rId22"/>
    <p:sldId id="1148" r:id="rId23"/>
    <p:sldId id="1150" r:id="rId24"/>
    <p:sldId id="1153" r:id="rId25"/>
    <p:sldId id="1149" r:id="rId26"/>
    <p:sldId id="1154" r:id="rId27"/>
    <p:sldId id="75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 He" initials="KH" lastIdx="1" clrIdx="0">
    <p:extLst>
      <p:ext uri="{19B8F6BF-5375-455C-9EA6-DF929625EA0E}">
        <p15:presenceInfo xmlns:p15="http://schemas.microsoft.com/office/powerpoint/2012/main" userId="S-1-5-21-1836665704-927087201-883519231-640521" providerId="AD"/>
      </p:ext>
    </p:extLst>
  </p:cmAuthor>
  <p:cmAuthor id="2" name="Yipeng Li" initials="YL" lastIdx="6" clrIdx="1">
    <p:extLst>
      <p:ext uri="{19B8F6BF-5375-455C-9EA6-DF929625EA0E}">
        <p15:presenceInfo xmlns:p15="http://schemas.microsoft.com/office/powerpoint/2012/main" userId="S::yipengl@nvidia.com::6c7e90b5-6789-419d-a2c8-65f980a130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03" autoAdjust="0"/>
  </p:normalViewPr>
  <p:slideViewPr>
    <p:cSldViewPr snapToGrid="0">
      <p:cViewPr varScale="1">
        <p:scale>
          <a:sx n="54" d="100"/>
          <a:sy n="54" d="100"/>
        </p:scale>
        <p:origin x="5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9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02:50:33.002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 0,'0'13236,"0"-13214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13:01:56.25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1,'4'4,"2"7,0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13:01:56.591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02:50:33.708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02:50:52.510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 1,'0'9,"0"7,0 1,0-2,0-4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02:50:33.708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02:50:52.510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 1,'0'9,"0"7,0 1,0-2,0-4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13:01:41.068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13:01:55.019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1,'5'0,"1"0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13:01:55.42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5T13:01:55.820"/>
    </inkml:context>
    <inkml:brush xml:id="br0">
      <inkml:brushProperty name="width" value="0.05" units="cm"/>
      <inkml:brushProperty name="height" value="0.05" units="cm"/>
      <inkml:brushProperty name="color" value="#66CC00"/>
      <inkml:brushProperty name="ignorePressure" value="1"/>
    </inkml:brush>
  </inkml:definitions>
  <inkml:trace contextRef="#ctx0" brushRef="#br0">0 0,'5'0,"0"0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638DB-EEB7-4A5B-8470-B29CDFFB916B}" type="datetimeFigureOut">
              <a:rPr lang="en-US" smtClean="0"/>
              <a:t>8/8/2021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F3F93-D077-42D4-B1E7-4AD8922BF7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88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671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6e22569b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6e22569b5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Deep Learning is fueling the growth of applications in smart cities. Developers are increasingly using Deep Learning for computer vision applications. Public repositories and model zoos have popped up.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Using pre trained models is a popular approach but these models are not the most accurate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Also they have not been optimized for GPU utilization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One of the biggest challenges is the memory footprint. Large data produces large models and reducing the size of model so that it can fit on a smaller edge device is not just trending but imperative.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Having optimized pre-trained deep learning models and a toolkit to tweak those models is a desirable solution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815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469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4.pn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6.sv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" y="5274691"/>
            <a:ext cx="3840828" cy="8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6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87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248F02-9AF6-4988-AD7F-E5038727CECF}"/>
              </a:ext>
            </a:extLst>
          </p:cNvPr>
          <p:cNvSpPr/>
          <p:nvPr userDrawn="1"/>
        </p:nvSpPr>
        <p:spPr>
          <a:xfrm>
            <a:off x="0" y="-1"/>
            <a:ext cx="398216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D7E67-D4DA-4279-91E8-6C3A4576F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7338"/>
          <a:stretch/>
        </p:blipFill>
        <p:spPr>
          <a:xfrm>
            <a:off x="0" y="0"/>
            <a:ext cx="398216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4FF350-1538-46D4-A069-749DBD3BB8F4}"/>
              </a:ext>
            </a:extLst>
          </p:cNvPr>
          <p:cNvSpPr/>
          <p:nvPr userDrawn="1"/>
        </p:nvSpPr>
        <p:spPr>
          <a:xfrm>
            <a:off x="0" y="0"/>
            <a:ext cx="3982166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3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822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028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D6F9D2-9DA4-4A8E-865E-FD0D3AA4B1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B5CD8-8200-472A-A765-CBE2ACCE6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9CC569-B8CF-4294-AB88-83138C399E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484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B3FCC-857C-4BB0-AC02-602B943353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5497F-04FC-4DB1-B2FD-3F9FF4E03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07"/>
          <a:stretch/>
        </p:blipFill>
        <p:spPr>
          <a:xfrm>
            <a:off x="0" y="0"/>
            <a:ext cx="1146375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5F3D02-4C9F-4008-B7D4-F5373C5B55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3" y="4586025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013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8" y="1011421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81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9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73025-04FC-4B19-82E1-08E8CC136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36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6430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1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968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7D429D-D3E8-4CFC-9B25-F4CB6088DB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12A73-1EA7-4431-AFFF-AC278C796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BA6AB9-0EDE-468E-922B-D5CD18628C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1323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DINPro-Regular" panose="02000503030000020004" pitchFamily="50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0"/>
            <a:ext cx="1063158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>
                  <a:outerShdw blurRad="114300" dist="50800" dir="2700000" sx="108000" sy="108000" algn="tl">
                    <a:srgbClr val="000000">
                      <a:alpha val="69000"/>
                    </a:srgbClr>
                  </a:outerShdw>
                </a:effectLst>
                <a:latin typeface="DINPro-Regular" panose="0200050303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E6B0E-0ADE-4545-99DE-33F243C911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2" y="3577295"/>
            <a:ext cx="2444399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6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7" y="1011420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4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36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" y="5274691"/>
            <a:ext cx="3840828" cy="8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9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871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86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DINPro-Regular" panose="02000503030000020004" pitchFamily="50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5666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48" y="6477644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65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6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1"/>
            <a:ext cx="3982174" cy="68579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982174" y="-1"/>
            <a:ext cx="0" cy="685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13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69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77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4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" y="430"/>
            <a:ext cx="12190476" cy="685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304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7" y="1011420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4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DINPro-Regular" panose="02000503030000020004" pitchFamily="50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597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" y="430"/>
            <a:ext cx="12190476" cy="685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961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9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191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3FE594-43AC-4A53-A94E-982772948A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>
              <a:latin typeface="DINPro-Regular" panose="02000503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11422"/>
      </p:ext>
    </p:extLst>
  </p:cSld>
  <p:clrMapOvr>
    <a:masterClrMapping/>
  </p:clrMapOvr>
  <p:transition spd="med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TC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EDBD3121-C296-4FEA-93E7-29667F19D6CA}"/>
              </a:ext>
            </a:extLst>
          </p:cNvPr>
          <p:cNvSpPr/>
          <p:nvPr userDrawn="1"/>
        </p:nvSpPr>
        <p:spPr>
          <a:xfrm flipH="1">
            <a:off x="-3" y="1744374"/>
            <a:ext cx="12192000" cy="3369254"/>
          </a:xfrm>
          <a:prstGeom prst="snip1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9958" y="2437221"/>
            <a:ext cx="6609237" cy="1983558"/>
          </a:xfrm>
        </p:spPr>
        <p:txBody>
          <a:bodyPr anchor="ctr"/>
          <a:lstStyle>
            <a:lvl1pPr algn="l">
              <a:defRPr sz="4889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5878" y="5352656"/>
            <a:ext cx="6602806" cy="88237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CA61B-AF5A-4CC3-B14E-0811AB762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048" y="245671"/>
            <a:ext cx="1187240" cy="77032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4555021-985A-4064-B96F-80C54D2E04D2}"/>
              </a:ext>
            </a:extLst>
          </p:cNvPr>
          <p:cNvGrpSpPr/>
          <p:nvPr userDrawn="1"/>
        </p:nvGrpSpPr>
        <p:grpSpPr>
          <a:xfrm>
            <a:off x="10212414" y="267548"/>
            <a:ext cx="1876078" cy="1058382"/>
            <a:chOff x="4483166" y="439895"/>
            <a:chExt cx="2246818" cy="12675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AE6273-848A-4373-9A35-3B303DA50437}"/>
                </a:ext>
              </a:extLst>
            </p:cNvPr>
            <p:cNvGrpSpPr/>
            <p:nvPr/>
          </p:nvGrpSpPr>
          <p:grpSpPr>
            <a:xfrm>
              <a:off x="4483166" y="439895"/>
              <a:ext cx="1652906" cy="1267534"/>
              <a:chOff x="5894824" y="150502"/>
              <a:chExt cx="1652906" cy="1267534"/>
            </a:xfrm>
          </p:grpSpPr>
          <p:pic>
            <p:nvPicPr>
              <p:cNvPr id="10" name="Picture 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B97C61-255C-45EE-9401-055231613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20658" y="150502"/>
                <a:ext cx="1351737" cy="46571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1E7C0FF-EAC6-4F28-AC12-8DDA75D731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4824" y="234040"/>
                <a:ext cx="1652906" cy="1183996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25BA14-8D43-4B22-98FF-089C2AC55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1862" y="540543"/>
              <a:ext cx="1238122" cy="1148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0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TC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5164667" y="1628577"/>
            <a:ext cx="6349999" cy="1983558"/>
          </a:xfrm>
        </p:spPr>
        <p:txBody>
          <a:bodyPr anchor="b"/>
          <a:lstStyle>
            <a:lvl1pPr algn="l">
              <a:defRPr sz="4444" baseline="0">
                <a:solidFill>
                  <a:schemeClr val="bg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 hasCustomPrompt="1"/>
          </p:nvPr>
        </p:nvSpPr>
        <p:spPr>
          <a:xfrm>
            <a:off x="5164667" y="3622376"/>
            <a:ext cx="6343820" cy="776630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l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BE0D6-4AFB-4F26-986F-E828151A5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64667" y="4370253"/>
            <a:ext cx="6342944" cy="1054806"/>
          </a:xfrm>
        </p:spPr>
        <p:txBody>
          <a:bodyPr/>
          <a:lstStyle>
            <a:lvl1pPr>
              <a:defRPr sz="1778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  <a:lvl2pPr>
              <a:defRPr sz="1778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defRPr>
            </a:lvl2pPr>
            <a:lvl3pPr>
              <a:defRPr sz="1778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defRPr>
            </a:lvl3pPr>
            <a:lvl4pPr>
              <a:defRPr sz="1778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defRPr>
            </a:lvl4pPr>
            <a:lvl5pPr>
              <a:defRPr sz="1778">
                <a:solidFill>
                  <a:schemeClr val="bg2">
                    <a:lumMod val="75000"/>
                  </a:schemeClr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EECD09-77B9-4059-A5E8-29E9B8B8C8B2}"/>
              </a:ext>
            </a:extLst>
          </p:cNvPr>
          <p:cNvGrpSpPr/>
          <p:nvPr userDrawn="1"/>
        </p:nvGrpSpPr>
        <p:grpSpPr>
          <a:xfrm>
            <a:off x="-46222" y="-20320"/>
            <a:ext cx="2738622" cy="6908800"/>
            <a:chOff x="-41600" y="-18288"/>
            <a:chExt cx="2464760" cy="621792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F0384D0-652E-466D-BA31-25CB9F39E6C9}"/>
                </a:ext>
              </a:extLst>
            </p:cNvPr>
            <p:cNvSpPr/>
            <p:nvPr userDrawn="1"/>
          </p:nvSpPr>
          <p:spPr>
            <a:xfrm>
              <a:off x="-41600" y="-18288"/>
              <a:ext cx="2464760" cy="6217920"/>
            </a:xfrm>
            <a:custGeom>
              <a:avLst/>
              <a:gdLst>
                <a:gd name="connsiteX0" fmla="*/ 0 w 2478024"/>
                <a:gd name="connsiteY0" fmla="*/ 0 h 6217920"/>
                <a:gd name="connsiteX1" fmla="*/ 2478024 w 2478024"/>
                <a:gd name="connsiteY1" fmla="*/ 0 h 6217920"/>
                <a:gd name="connsiteX2" fmla="*/ 1216152 w 2478024"/>
                <a:gd name="connsiteY2" fmla="*/ 6217920 h 6217920"/>
                <a:gd name="connsiteX3" fmla="*/ 18288 w 2478024"/>
                <a:gd name="connsiteY3" fmla="*/ 6217920 h 6217920"/>
                <a:gd name="connsiteX4" fmla="*/ 18288 w 2478024"/>
                <a:gd name="connsiteY4" fmla="*/ 18288 h 6217920"/>
                <a:gd name="connsiteX0" fmla="*/ 0 w 2478024"/>
                <a:gd name="connsiteY0" fmla="*/ 0 h 6217920"/>
                <a:gd name="connsiteX1" fmla="*/ 2478024 w 2478024"/>
                <a:gd name="connsiteY1" fmla="*/ 0 h 6217920"/>
                <a:gd name="connsiteX2" fmla="*/ 1216152 w 2478024"/>
                <a:gd name="connsiteY2" fmla="*/ 6217920 h 6217920"/>
                <a:gd name="connsiteX3" fmla="*/ 18288 w 2478024"/>
                <a:gd name="connsiteY3" fmla="*/ 6217920 h 6217920"/>
                <a:gd name="connsiteX4" fmla="*/ 13264 w 2478024"/>
                <a:gd name="connsiteY4" fmla="*/ 23312 h 6217920"/>
                <a:gd name="connsiteX0" fmla="*/ 1726 w 2464760"/>
                <a:gd name="connsiteY0" fmla="*/ 0 h 6217920"/>
                <a:gd name="connsiteX1" fmla="*/ 2464760 w 2464760"/>
                <a:gd name="connsiteY1" fmla="*/ 0 h 6217920"/>
                <a:gd name="connsiteX2" fmla="*/ 1202888 w 2464760"/>
                <a:gd name="connsiteY2" fmla="*/ 6217920 h 6217920"/>
                <a:gd name="connsiteX3" fmla="*/ 5024 w 2464760"/>
                <a:gd name="connsiteY3" fmla="*/ 6217920 h 6217920"/>
                <a:gd name="connsiteX4" fmla="*/ 0 w 2464760"/>
                <a:gd name="connsiteY4" fmla="*/ 23312 h 6217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4760" h="6217920">
                  <a:moveTo>
                    <a:pt x="1726" y="0"/>
                  </a:moveTo>
                  <a:lnTo>
                    <a:pt x="2464760" y="0"/>
                  </a:lnTo>
                  <a:lnTo>
                    <a:pt x="1202888" y="6217920"/>
                  </a:lnTo>
                  <a:lnTo>
                    <a:pt x="5024" y="6217920"/>
                  </a:lnTo>
                  <a:cubicBezTo>
                    <a:pt x="5024" y="4151376"/>
                    <a:pt x="0" y="2089856"/>
                    <a:pt x="0" y="23312"/>
                  </a:cubicBezTo>
                </a:path>
              </a:pathLst>
            </a:custGeom>
            <a:solidFill>
              <a:srgbClr val="76B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pic>
          <p:nvPicPr>
            <p:cNvPr id="6" name="Picture 5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975B93E9-120D-4F2B-BD98-00A0215E6D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543554" y="461760"/>
              <a:ext cx="988462" cy="638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170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TC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093147-4D6C-4F96-B0D5-EBDDFA4C8654}"/>
              </a:ext>
            </a:extLst>
          </p:cNvPr>
          <p:cNvGrpSpPr/>
          <p:nvPr userDrawn="1"/>
        </p:nvGrpSpPr>
        <p:grpSpPr>
          <a:xfrm>
            <a:off x="-3" y="1"/>
            <a:ext cx="4402670" cy="5140222"/>
            <a:chOff x="-3" y="1"/>
            <a:chExt cx="3018868" cy="3524600"/>
          </a:xfrm>
        </p:grpSpPr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EEB8A247-49C7-485E-9CD1-791AFCF2D131}"/>
                </a:ext>
              </a:extLst>
            </p:cNvPr>
            <p:cNvSpPr/>
            <p:nvPr userDrawn="1"/>
          </p:nvSpPr>
          <p:spPr>
            <a:xfrm rot="5400000">
              <a:off x="570377" y="-570379"/>
              <a:ext cx="1878108" cy="3018868"/>
            </a:xfrm>
            <a:prstGeom prst="rt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344207DE-3DBA-43A8-B9FA-DA2CD6BDA9F6}"/>
                </a:ext>
              </a:extLst>
            </p:cNvPr>
            <p:cNvSpPr/>
            <p:nvPr userDrawn="1"/>
          </p:nvSpPr>
          <p:spPr>
            <a:xfrm rot="5400000">
              <a:off x="-1194327" y="1778944"/>
              <a:ext cx="2939985" cy="551330"/>
            </a:xfrm>
            <a:prstGeom prst="triangle">
              <a:avLst>
                <a:gd name="adj" fmla="val 32522"/>
              </a:avLst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1" y="4239228"/>
            <a:ext cx="8557810" cy="1983558"/>
          </a:xfrm>
        </p:spPr>
        <p:txBody>
          <a:bodyPr anchor="b"/>
          <a:lstStyle>
            <a:lvl1pPr algn="l">
              <a:defRPr sz="4000" baseline="0">
                <a:solidFill>
                  <a:schemeClr val="bg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2535" y="6233027"/>
            <a:ext cx="8549482" cy="882373"/>
          </a:xfrm>
        </p:spPr>
        <p:txBody>
          <a:bodyPr/>
          <a:lstStyle>
            <a:lvl1pPr marL="0" indent="0" algn="l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l">
              <a:buClr>
                <a:schemeClr val="bg2"/>
              </a:buClr>
              <a:buSzPct val="100000"/>
              <a:buFontTx/>
              <a:buNone/>
              <a:defRPr sz="1333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l">
              <a:buClr>
                <a:schemeClr val="bg2"/>
              </a:buClr>
              <a:buSzPct val="100000"/>
              <a:buFontTx/>
              <a:buNone/>
              <a:defRPr sz="1222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BC1378D-A083-41E6-B7BC-125E0F6F919B}"/>
              </a:ext>
            </a:extLst>
          </p:cNvPr>
          <p:cNvGrpSpPr/>
          <p:nvPr userDrawn="1"/>
        </p:nvGrpSpPr>
        <p:grpSpPr>
          <a:xfrm>
            <a:off x="280961" y="259537"/>
            <a:ext cx="2181347" cy="1230597"/>
            <a:chOff x="1626600" y="-9217"/>
            <a:chExt cx="1688472" cy="952544"/>
          </a:xfrm>
        </p:grpSpPr>
        <p:pic>
          <p:nvPicPr>
            <p:cNvPr id="14" name="Picture 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5E1192A0-BC1A-41AC-A228-BAC72BD8F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21165" y="-9217"/>
              <a:ext cx="1015822" cy="34997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81C3494-1DF0-4636-98B8-40367D1B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26600" y="53561"/>
              <a:ext cx="1242149" cy="88976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2F5BCD-9D0E-4007-BF11-B7A92AD54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84631" y="66419"/>
              <a:ext cx="930441" cy="8632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76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VIDIA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8E38BA7D-7B7B-49D0-8DE7-03D1B710AA3E}"/>
              </a:ext>
            </a:extLst>
          </p:cNvPr>
          <p:cNvSpPr/>
          <p:nvPr userDrawn="1"/>
        </p:nvSpPr>
        <p:spPr>
          <a:xfrm rot="5400000">
            <a:off x="633752" y="-633755"/>
            <a:ext cx="2086787" cy="3354298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2468" y="1140344"/>
            <a:ext cx="9562596" cy="738163"/>
          </a:xfrm>
        </p:spPr>
        <p:txBody>
          <a:bodyPr/>
          <a:lstStyle>
            <a:lvl1pPr algn="l">
              <a:defRPr sz="488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1742" y="1998039"/>
            <a:ext cx="9553291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C39457F2-4C84-4F4F-8D47-3BDE0CAE0C5C}"/>
              </a:ext>
            </a:extLst>
          </p:cNvPr>
          <p:cNvSpPr/>
          <p:nvPr userDrawn="1"/>
        </p:nvSpPr>
        <p:spPr>
          <a:xfrm rot="5400000">
            <a:off x="-1327029" y="1976604"/>
            <a:ext cx="3266650" cy="612589"/>
          </a:xfrm>
          <a:prstGeom prst="triangle">
            <a:avLst>
              <a:gd name="adj" fmla="val 32522"/>
            </a:avLst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95027DA-0CC4-493B-98E5-C2B25ABE59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3100" y="-32957"/>
            <a:ext cx="1554096" cy="126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5888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02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988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419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552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1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700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3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0788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247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285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389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8566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0"/>
            <a:ext cx="1063158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>
                  <a:outerShdw blurRad="114300" dist="50800" dir="2700000" sx="108000" sy="108000" algn="tl">
                    <a:srgbClr val="000000">
                      <a:alpha val="69000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E6B0E-0ADE-4545-99DE-33F243C911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2" y="3577295"/>
            <a:ext cx="2444399" cy="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28" y="5274691"/>
            <a:ext cx="3840828" cy="8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6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38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65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35597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48" y="6477644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150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18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1"/>
            <a:ext cx="3982174" cy="68579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982174" y="-1"/>
            <a:ext cx="0" cy="685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70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6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147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107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7" y="1011420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4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717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" y="430"/>
            <a:ext cx="12190476" cy="68571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17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6500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469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489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6708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IDENTIAL">
  <p:cSld name="1_CONFIDENTIAL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28"/>
          <p:cNvSpPr txBox="1">
            <a:spLocks noGrp="1"/>
          </p:cNvSpPr>
          <p:nvPr>
            <p:ph type="title"/>
          </p:nvPr>
        </p:nvSpPr>
        <p:spPr>
          <a:xfrm>
            <a:off x="553720" y="81936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128"/>
          <p:cNvSpPr txBox="1">
            <a:spLocks noGrp="1"/>
          </p:cNvSpPr>
          <p:nvPr>
            <p:ph type="body" idx="1"/>
          </p:nvPr>
        </p:nvSpPr>
        <p:spPr>
          <a:xfrm>
            <a:off x="574167" y="2336705"/>
            <a:ext cx="11054000" cy="4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431789" algn="l" rtl="0"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44872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5" name="Google Shape;555;p128"/>
          <p:cNvSpPr txBox="1">
            <a:spLocks noGrp="1"/>
          </p:cNvSpPr>
          <p:nvPr>
            <p:ph type="body" idx="2"/>
          </p:nvPr>
        </p:nvSpPr>
        <p:spPr>
          <a:xfrm>
            <a:off x="553720" y="1399481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200" tIns="38075" rIns="76200" bIns="38075" anchor="t" anchorCtr="0">
            <a:noAutofit/>
          </a:bodyPr>
          <a:lstStyle>
            <a:lvl1pPr marL="609585" marR="0" lvl="0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304792" algn="ctr" rtl="0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304792" algn="ctr" rtl="0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56" name="Google Shape;556;p128"/>
          <p:cNvSpPr/>
          <p:nvPr/>
        </p:nvSpPr>
        <p:spPr>
          <a:xfrm>
            <a:off x="186981" y="6417617"/>
            <a:ext cx="3070000" cy="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600" tIns="50767" rIns="101600" bIns="50767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"/>
              <a:buFont typeface="Trebuchet MS"/>
              <a:buNone/>
            </a:pPr>
            <a:r>
              <a:rPr lang="en" sz="800" b="1" i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23994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BB2B89-A188-424D-BC1A-0F1E6AAFB2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chemeClr val="tx2"/>
              </a:gs>
              <a:gs pos="100000">
                <a:schemeClr val="tx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30B93-2066-4756-9A64-95D6D6D9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7202" y="0"/>
            <a:ext cx="12144798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CF0D0C-244C-43F2-84C6-B0E4681A11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701" y="3370588"/>
            <a:ext cx="2245202" cy="777866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0"/>
            <a:ext cx="882185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375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5405DD-F5A5-4FE4-88AC-C1AE189CE3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94F91-B6AF-4D14-9E16-2BF435C9D356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  <a:buFont typeface="Arial"/>
              <a:buNone/>
            </a:pPr>
            <a:r>
              <a:rPr lang="en-US" sz="2222" kern="0" dirty="0">
                <a:solidFill>
                  <a:srgbClr val="76B900"/>
                </a:solidFill>
                <a:sym typeface="Arial"/>
              </a:rPr>
              <a:t>www.nvidia.com/dli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4F920-3A08-4ADA-95E0-21F6AAF8AE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47204" y="0"/>
            <a:ext cx="12144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0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21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8F27B7-234E-4E92-B7B6-BAC42DFCF112}"/>
              </a:ext>
            </a:extLst>
          </p:cNvPr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507995">
              <a:lnSpc>
                <a:spcPct val="90000"/>
              </a:lnSpc>
              <a:defRPr/>
            </a:pPr>
            <a:r>
              <a:rPr lang="en-US" sz="778" b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6388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defTabSz="507995">
              <a:lnSpc>
                <a:spcPct val="90000"/>
              </a:lnSpc>
              <a:defRPr/>
            </a:pPr>
            <a:r>
              <a:rPr lang="en-US" sz="778" b="1" kern="0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51873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899001" y="6321966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140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424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400992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248F02-9AF6-4988-AD7F-E5038727CECF}"/>
              </a:ext>
            </a:extLst>
          </p:cNvPr>
          <p:cNvSpPr/>
          <p:nvPr userDrawn="1"/>
        </p:nvSpPr>
        <p:spPr>
          <a:xfrm>
            <a:off x="0" y="-1"/>
            <a:ext cx="398216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D7E67-D4DA-4279-91E8-6C3A4576F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98216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4FF350-1538-46D4-A069-749DBD3BB8F4}"/>
              </a:ext>
            </a:extLst>
          </p:cNvPr>
          <p:cNvSpPr/>
          <p:nvPr userDrawn="1"/>
        </p:nvSpPr>
        <p:spPr>
          <a:xfrm>
            <a:off x="0" y="0"/>
            <a:ext cx="3982166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975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79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D6F9D2-9DA4-4A8E-865E-FD0D3AA4B1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B5CD8-8200-472A-A765-CBE2ACCE6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9CC569-B8CF-4294-AB88-83138C399E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37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B3FCC-857C-4BB0-AC02-602B943353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5497F-04FC-4DB1-B2FD-3F9FF4E03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07"/>
          <a:stretch/>
        </p:blipFill>
        <p:spPr>
          <a:xfrm>
            <a:off x="0" y="0"/>
            <a:ext cx="1146375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5F3D02-4C9F-4008-B7D4-F5373C5B55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646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 dirty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7" y="1011420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4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567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73025-04FC-4B19-82E1-08E8CC136D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75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504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744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7D429D-D3E8-4CFC-9B25-F4CB6088DB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12A73-1EA7-4431-AFFF-AC278C796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BA6AB9-0EDE-468E-922B-D5CD18628C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 sz="2000" kern="0">
              <a:solidFill>
                <a:srgbClr val="FFFFFF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366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BB2B89-A188-424D-BC1A-0F1E6AAFB2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chemeClr val="tx2"/>
              </a:gs>
              <a:gs pos="100000">
                <a:schemeClr val="tx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30B93-2066-4756-9A64-95D6D6D9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7202" y="0"/>
            <a:ext cx="12144798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CF0D0C-244C-43F2-84C6-B0E4681A11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701" y="3370588"/>
            <a:ext cx="2245202" cy="777866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0"/>
            <a:ext cx="882185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33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964548" y="6477644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5999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5405DD-F5A5-4FE4-88AC-C1AE189CE3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94F91-B6AF-4D14-9E16-2BF435C9D356}"/>
              </a:ext>
            </a:extLst>
          </p:cNvPr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4F920-3A08-4ADA-95E0-21F6AAF8AE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47204" y="0"/>
            <a:ext cx="12144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91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255762" indent="-255762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91" indent="-253997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50" indent="-188735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12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7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07635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2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899001" y="6321966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695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71846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248F02-9AF6-4988-AD7F-E5038727CECF}"/>
              </a:ext>
            </a:extLst>
          </p:cNvPr>
          <p:cNvSpPr/>
          <p:nvPr userDrawn="1"/>
        </p:nvSpPr>
        <p:spPr>
          <a:xfrm>
            <a:off x="0" y="-1"/>
            <a:ext cx="398216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FD7E67-D4DA-4279-91E8-6C3A4576F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7338"/>
          <a:stretch/>
        </p:blipFill>
        <p:spPr>
          <a:xfrm>
            <a:off x="0" y="0"/>
            <a:ext cx="3982166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4FF350-1538-46D4-A069-749DBD3BB8F4}"/>
              </a:ext>
            </a:extLst>
          </p:cNvPr>
          <p:cNvSpPr/>
          <p:nvPr userDrawn="1"/>
        </p:nvSpPr>
        <p:spPr>
          <a:xfrm>
            <a:off x="0" y="0"/>
            <a:ext cx="3982166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113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44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4D6F9D2-9DA4-4A8E-865E-FD0D3AA4B1C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AB5CD8-8200-472A-A765-CBE2ACCE6E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9CC569-B8CF-4294-AB88-83138C399ED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096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4B3FCC-857C-4BB0-AC02-602B943353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5497F-04FC-4DB1-B2FD-3F9FF4E03E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607"/>
          <a:stretch/>
        </p:blipFill>
        <p:spPr>
          <a:xfrm>
            <a:off x="0" y="0"/>
            <a:ext cx="1146375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5F3D02-4C9F-4008-B7D4-F5373C5B55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432" y="4586024"/>
            <a:ext cx="6785763" cy="1526599"/>
          </a:xfrm>
        </p:spPr>
        <p:txBody>
          <a:bodyPr anchor="b"/>
          <a:lstStyle>
            <a:lvl1pPr algn="r">
              <a:defRPr sz="511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69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4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4" y="3412866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94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16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0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014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73477" y="1011420"/>
            <a:ext cx="2845047" cy="25334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4238226"/>
            <a:ext cx="11084560" cy="656590"/>
          </a:xfrm>
        </p:spPr>
        <p:txBody>
          <a:bodyPr/>
          <a:lstStyle>
            <a:lvl1pPr algn="ctr">
              <a:defRPr sz="4444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4976674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441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ctr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73025-04FC-4B19-82E1-08E8CC136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7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23446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ctr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151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7D429D-D3E8-4CFC-9B25-F4CB6088DB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12A73-1EA7-4431-AFFF-AC278C7964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BA6AB9-0EDE-468E-922B-D5CD18628C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6535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1_Title, Subtitle, and Content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553719" y="73469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574167" y="2336704"/>
            <a:ext cx="11054000" cy="41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94" marR="0" lvl="0" indent="-448729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—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88" marR="0" lvl="1" indent="-431796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82" marR="0" lvl="2" indent="-41486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—"/>
              <a:defRPr sz="1733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76" marR="0" lvl="3" indent="-43179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70" marR="0" lvl="4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63" marR="0" lvl="5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157" marR="0" lvl="6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751" marR="0" lvl="7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345" marR="0" lvl="8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body" idx="2"/>
          </p:nvPr>
        </p:nvSpPr>
        <p:spPr>
          <a:xfrm>
            <a:off x="553719" y="1314812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94" marR="0" lvl="0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88" marR="0" lvl="1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82" marR="0" lvl="2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76" marR="0" lvl="3" indent="-304797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70" marR="0" lvl="4" indent="-304797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63" marR="0" lvl="5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157" marR="0" lvl="6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751" marR="0" lvl="7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345" marR="0" lvl="8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321704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01600" tIns="50767" rIns="101600" bIns="50767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553719" y="734693"/>
            <a:ext cx="11084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sz="36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568960" y="2336702"/>
            <a:ext cx="11054000" cy="41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94" marR="0" lvl="0" indent="-30479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88" marR="0" lvl="1" indent="-30479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82" marR="0" lvl="2" indent="-30479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76" marR="0" lvl="3" indent="-431796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70" marR="0" lvl="4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sz="2267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63" marR="0" lvl="5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157" marR="0" lvl="6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751" marR="0" lvl="7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345" marR="0" lvl="8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85" name="Shape 485"/>
          <p:cNvSpPr txBox="1">
            <a:spLocks noGrp="1"/>
          </p:cNvSpPr>
          <p:nvPr>
            <p:ph type="body" idx="2"/>
          </p:nvPr>
        </p:nvSpPr>
        <p:spPr>
          <a:xfrm>
            <a:off x="553719" y="1314811"/>
            <a:ext cx="110844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94" marR="0" lvl="0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88" marR="0" lvl="1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82" marR="0" lvl="2" indent="-304797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76" marR="0" lvl="3" indent="-304797" algn="ctr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70" marR="0" lvl="4" indent="-304797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63" marR="0" lvl="5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157" marR="0" lvl="6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751" marR="0" lvl="7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345" marR="0" lvl="8" indent="-44872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486" name="Shape 4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56464" y="6428245"/>
            <a:ext cx="644780" cy="229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32006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0334" r="447" b="9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932541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7" y="2808046"/>
            <a:ext cx="1807412" cy="3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76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128910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1"/>
            <a:ext cx="3982174" cy="68579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982174" y="-1"/>
            <a:ext cx="0" cy="68580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79" y="2646452"/>
            <a:ext cx="3000216" cy="1565099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888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125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36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899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035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92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10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909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67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3409B37A-5F61-484D-88C8-BB8D16A224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10333" r="447" b="90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86BF40-C614-4ACE-9AFC-C2A80BDE4C5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58000"/>
                </a:schemeClr>
              </a:gs>
              <a:gs pos="58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B8EF2AA1-0AE5-46B2-8B9F-84D0B64B09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92" y="2808111"/>
            <a:ext cx="1806222" cy="389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78722" y="1985663"/>
            <a:ext cx="9667451" cy="379591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>
            <p:ph type="title"/>
          </p:nvPr>
        </p:nvSpPr>
        <p:spPr>
          <a:xfrm>
            <a:off x="535180" y="932541"/>
            <a:ext cx="9710378" cy="1092061"/>
          </a:xfrm>
        </p:spPr>
        <p:txBody>
          <a:bodyPr/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429644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131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7187396"/>
      </p:ext>
    </p:extLst>
  </p:cSld>
  <p:clrMapOvr>
    <a:masterClrMapping/>
  </p:clrMapOvr>
  <p:transition spd="med"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ED47824-5351-49AB-8F67-62C901646CF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833431" y="6424083"/>
            <a:ext cx="3069167" cy="275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defRPr/>
            </a:pPr>
            <a:r>
              <a:rPr lang="en-US" altLang="en-US" sz="889" b="1">
                <a:solidFill>
                  <a:schemeClr val="bg1"/>
                </a:solidFill>
                <a:latin typeface="Trebuchet MS" panose="020B0603020202020204" pitchFamily="34" charset="0"/>
              </a:rPr>
              <a:t>NVIDIA CONFIDENTIAL. DO NOT DISTRIBUTE.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1033275"/>
      </p:ext>
    </p:extLst>
  </p:cSld>
  <p:clrMapOvr>
    <a:masterClrMapping/>
  </p:clrMapOvr>
  <p:transition spd="med"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FCF7797-0C21-4E36-B9AE-86FA64D768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034815"/>
      </p:ext>
    </p:extLst>
  </p:cSld>
  <p:clrMapOvr>
    <a:masterClrMapping/>
  </p:clrMapOvr>
  <p:transition spd="med"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1ACFB6B-9EE4-4ED4-B42D-0B338EA550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0799667"/>
      </p:ext>
    </p:extLst>
  </p:cSld>
  <p:clrMapOvr>
    <a:masterClrMapping/>
  </p:clrMapOvr>
  <p:transition spd="med"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908FE3-B06D-412E-8DDA-5433477F7D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5467265"/>
      </p:ext>
    </p:extLst>
  </p:cSld>
  <p:clrMapOvr>
    <a:masterClrMapping/>
  </p:clrMapOvr>
  <p:transition spd="med"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B8B0D1-D5E7-4F72-A1D8-BCB9AAA27D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4534383"/>
      </p:ext>
    </p:extLst>
  </p:cSld>
  <p:clrMapOvr>
    <a:masterClrMapping/>
  </p:clrMapOvr>
  <p:transition spd="med"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117147"/>
      </p:ext>
    </p:extLst>
  </p:cSld>
  <p:clrMapOvr>
    <a:masterClrMapping/>
  </p:clrMapOvr>
  <p:transition spd="med"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137DFD5-0CC3-4A10-AEA6-8CCB632A4D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12167A78-2C96-4E07-836F-BB864A660B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237" y="5713237"/>
            <a:ext cx="8385528" cy="11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451007"/>
      </p:ext>
    </p:extLst>
  </p:cSld>
  <p:clrMapOvr>
    <a:masterClrMapping/>
  </p:clrMapOvr>
  <p:transition spd="med"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E7B082-5FFF-4566-865C-E363B6878A9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3128959"/>
      </p:ext>
    </p:extLst>
  </p:cSld>
  <p:clrMapOvr>
    <a:masterClrMapping/>
  </p:clrMapOvr>
  <p:transition spd="med"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561DFB-9B79-4DAA-9627-8DBD3F7D9D4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219082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" y="429"/>
            <a:ext cx="12190476" cy="685714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3"/>
            <a:ext cx="11084560" cy="656590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23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2CE89111-F73A-4296-B003-244621D85C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003372"/>
      </p:ext>
    </p:extLst>
  </p:cSld>
  <p:clrMapOvr>
    <a:masterClrMapping/>
  </p:clrMapOvr>
  <p:transition spd="med"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k object 16">
            <a:extLst>
              <a:ext uri="{FF2B5EF4-FFF2-40B4-BE49-F238E27FC236}">
                <a16:creationId xmlns:a16="http://schemas.microsoft.com/office/drawing/2014/main" id="{16026723-5593-40D2-B031-86DA73133F46}"/>
              </a:ext>
            </a:extLst>
          </p:cNvPr>
          <p:cNvSpPr>
            <a:spLocks/>
          </p:cNvSpPr>
          <p:nvPr/>
        </p:nvSpPr>
        <p:spPr bwMode="auto">
          <a:xfrm>
            <a:off x="11491737" y="6540500"/>
            <a:ext cx="419806" cy="79376"/>
          </a:xfrm>
          <a:custGeom>
            <a:avLst/>
            <a:gdLst>
              <a:gd name="T0" fmla="*/ 156883 w 377825"/>
              <a:gd name="T1" fmla="*/ 0 h 71754"/>
              <a:gd name="T2" fmla="*/ 176784 w 377825"/>
              <a:gd name="T3" fmla="*/ 70298 h 71754"/>
              <a:gd name="T4" fmla="*/ 35775 w 377825"/>
              <a:gd name="T5" fmla="*/ 0 h 71754"/>
              <a:gd name="T6" fmla="*/ 0 w 377825"/>
              <a:gd name="T7" fmla="*/ 70298 h 71754"/>
              <a:gd name="T8" fmla="*/ 20053 w 377825"/>
              <a:gd name="T9" fmla="*/ 15639 h 71754"/>
              <a:gd name="T10" fmla="*/ 67899 w 377825"/>
              <a:gd name="T11" fmla="*/ 14828 h 71754"/>
              <a:gd name="T12" fmla="*/ 48596 w 377825"/>
              <a:gd name="T13" fmla="*/ 1014 h 71754"/>
              <a:gd name="T14" fmla="*/ 68048 w 377825"/>
              <a:gd name="T15" fmla="*/ 15639 h 71754"/>
              <a:gd name="T16" fmla="*/ 35775 w 377825"/>
              <a:gd name="T17" fmla="*/ 15788 h 71754"/>
              <a:gd name="T18" fmla="*/ 44462 w 377825"/>
              <a:gd name="T19" fmla="*/ 16979 h 71754"/>
              <a:gd name="T20" fmla="*/ 51498 w 377825"/>
              <a:gd name="T21" fmla="*/ 28447 h 71754"/>
              <a:gd name="T22" fmla="*/ 70954 w 377825"/>
              <a:gd name="T23" fmla="*/ 70298 h 71754"/>
              <a:gd name="T24" fmla="*/ 68048 w 377825"/>
              <a:gd name="T25" fmla="*/ 15639 h 71754"/>
              <a:gd name="T26" fmla="*/ 188912 w 377825"/>
              <a:gd name="T27" fmla="*/ 0 h 71754"/>
              <a:gd name="T28" fmla="*/ 221399 w 377825"/>
              <a:gd name="T29" fmla="*/ 70298 h 71754"/>
              <a:gd name="T30" fmla="*/ 253740 w 377825"/>
              <a:gd name="T31" fmla="*/ 55404 h 71754"/>
              <a:gd name="T32" fmla="*/ 208826 w 377825"/>
              <a:gd name="T33" fmla="*/ 15340 h 71754"/>
              <a:gd name="T34" fmla="*/ 250888 w 377825"/>
              <a:gd name="T35" fmla="*/ 11765 h 71754"/>
              <a:gd name="T36" fmla="*/ 237153 w 377825"/>
              <a:gd name="T37" fmla="*/ 2196 h 71754"/>
              <a:gd name="T38" fmla="*/ 216903 w 377825"/>
              <a:gd name="T39" fmla="*/ 0 h 71754"/>
              <a:gd name="T40" fmla="*/ 217360 w 377825"/>
              <a:gd name="T41" fmla="*/ 15340 h 71754"/>
              <a:gd name="T42" fmla="*/ 232267 w 377825"/>
              <a:gd name="T43" fmla="*/ 19901 h 71754"/>
              <a:gd name="T44" fmla="*/ 237858 w 377825"/>
              <a:gd name="T45" fmla="*/ 35297 h 71754"/>
              <a:gd name="T46" fmla="*/ 232267 w 377825"/>
              <a:gd name="T47" fmla="*/ 50767 h 71754"/>
              <a:gd name="T48" fmla="*/ 217360 w 377825"/>
              <a:gd name="T49" fmla="*/ 55404 h 71754"/>
              <a:gd name="T50" fmla="*/ 255438 w 377825"/>
              <a:gd name="T51" fmla="*/ 50899 h 71754"/>
              <a:gd name="T52" fmla="*/ 257327 w 377825"/>
              <a:gd name="T53" fmla="*/ 36042 h 71754"/>
              <a:gd name="T54" fmla="*/ 255679 w 377825"/>
              <a:gd name="T55" fmla="*/ 22228 h 71754"/>
              <a:gd name="T56" fmla="*/ 252991 w 377825"/>
              <a:gd name="T57" fmla="*/ 15340 h 71754"/>
              <a:gd name="T58" fmla="*/ 73952 w 377825"/>
              <a:gd name="T59" fmla="*/ 0 h 71754"/>
              <a:gd name="T60" fmla="*/ 125437 w 377825"/>
              <a:gd name="T61" fmla="*/ 70298 h 71754"/>
              <a:gd name="T62" fmla="*/ 111518 w 377825"/>
              <a:gd name="T63" fmla="*/ 55703 h 71754"/>
              <a:gd name="T64" fmla="*/ 148501 w 377825"/>
              <a:gd name="T65" fmla="*/ 0 h 71754"/>
              <a:gd name="T66" fmla="*/ 111518 w 377825"/>
              <a:gd name="T67" fmla="*/ 55703 h 71754"/>
              <a:gd name="T68" fmla="*/ 148501 w 377825"/>
              <a:gd name="T69" fmla="*/ 0 h 71754"/>
              <a:gd name="T70" fmla="*/ 266598 w 377825"/>
              <a:gd name="T71" fmla="*/ 0 h 71754"/>
              <a:gd name="T72" fmla="*/ 286664 w 377825"/>
              <a:gd name="T73" fmla="*/ 70298 h 71754"/>
              <a:gd name="T74" fmla="*/ 349237 w 377825"/>
              <a:gd name="T75" fmla="*/ 148 h 71754"/>
              <a:gd name="T76" fmla="*/ 294741 w 377825"/>
              <a:gd name="T77" fmla="*/ 70298 h 71754"/>
              <a:gd name="T78" fmla="*/ 318846 w 377825"/>
              <a:gd name="T79" fmla="*/ 57936 h 71754"/>
              <a:gd name="T80" fmla="*/ 367422 w 377825"/>
              <a:gd name="T81" fmla="*/ 45724 h 71754"/>
              <a:gd name="T82" fmla="*/ 335470 w 377825"/>
              <a:gd name="T83" fmla="*/ 12957 h 71754"/>
              <a:gd name="T84" fmla="*/ 349237 w 377825"/>
              <a:gd name="T85" fmla="*/ 148 h 71754"/>
              <a:gd name="T86" fmla="*/ 351777 w 377825"/>
              <a:gd name="T87" fmla="*/ 57936 h 71754"/>
              <a:gd name="T88" fmla="*/ 377228 w 377825"/>
              <a:gd name="T89" fmla="*/ 70298 h 71754"/>
              <a:gd name="T90" fmla="*/ 354348 w 377825"/>
              <a:gd name="T91" fmla="*/ 12957 h 71754"/>
              <a:gd name="T92" fmla="*/ 347586 w 377825"/>
              <a:gd name="T93" fmla="*/ 45724 h 71754"/>
              <a:gd name="T94" fmla="*/ 354348 w 377825"/>
              <a:gd name="T95" fmla="*/ 12957 h 7175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377825" h="71754">
                <a:moveTo>
                  <a:pt x="176784" y="0"/>
                </a:moveTo>
                <a:lnTo>
                  <a:pt x="156883" y="0"/>
                </a:lnTo>
                <a:lnTo>
                  <a:pt x="156883" y="71235"/>
                </a:lnTo>
                <a:lnTo>
                  <a:pt x="176784" y="71235"/>
                </a:lnTo>
                <a:lnTo>
                  <a:pt x="176784" y="0"/>
                </a:lnTo>
                <a:close/>
              </a:path>
              <a:path w="377825" h="71754">
                <a:moveTo>
                  <a:pt x="35775" y="0"/>
                </a:moveTo>
                <a:lnTo>
                  <a:pt x="0" y="0"/>
                </a:lnTo>
                <a:lnTo>
                  <a:pt x="0" y="71235"/>
                </a:lnTo>
                <a:lnTo>
                  <a:pt x="20053" y="71235"/>
                </a:lnTo>
                <a:lnTo>
                  <a:pt x="20053" y="15847"/>
                </a:lnTo>
                <a:lnTo>
                  <a:pt x="68048" y="15847"/>
                </a:lnTo>
                <a:lnTo>
                  <a:pt x="67899" y="15026"/>
                </a:lnTo>
                <a:lnTo>
                  <a:pt x="59875" y="5395"/>
                </a:lnTo>
                <a:lnTo>
                  <a:pt x="48596" y="1028"/>
                </a:lnTo>
                <a:lnTo>
                  <a:pt x="35775" y="0"/>
                </a:lnTo>
                <a:close/>
              </a:path>
              <a:path w="377825" h="71754">
                <a:moveTo>
                  <a:pt x="68048" y="15847"/>
                </a:moveTo>
                <a:lnTo>
                  <a:pt x="20053" y="15847"/>
                </a:lnTo>
                <a:lnTo>
                  <a:pt x="35775" y="15998"/>
                </a:lnTo>
                <a:lnTo>
                  <a:pt x="40868" y="15998"/>
                </a:lnTo>
                <a:lnTo>
                  <a:pt x="44462" y="17205"/>
                </a:lnTo>
                <a:lnTo>
                  <a:pt x="50139" y="23242"/>
                </a:lnTo>
                <a:lnTo>
                  <a:pt x="51498" y="28826"/>
                </a:lnTo>
                <a:lnTo>
                  <a:pt x="51498" y="71235"/>
                </a:lnTo>
                <a:lnTo>
                  <a:pt x="70954" y="71235"/>
                </a:lnTo>
                <a:lnTo>
                  <a:pt x="70954" y="31845"/>
                </a:lnTo>
                <a:lnTo>
                  <a:pt x="68048" y="15847"/>
                </a:lnTo>
                <a:close/>
              </a:path>
              <a:path w="377825" h="71754">
                <a:moveTo>
                  <a:pt x="216903" y="0"/>
                </a:moveTo>
                <a:lnTo>
                  <a:pt x="188912" y="0"/>
                </a:lnTo>
                <a:lnTo>
                  <a:pt x="188912" y="71235"/>
                </a:lnTo>
                <a:lnTo>
                  <a:pt x="221399" y="71235"/>
                </a:lnTo>
                <a:lnTo>
                  <a:pt x="232308" y="70686"/>
                </a:lnTo>
                <a:lnTo>
                  <a:pt x="253740" y="56142"/>
                </a:lnTo>
                <a:lnTo>
                  <a:pt x="208826" y="56142"/>
                </a:lnTo>
                <a:lnTo>
                  <a:pt x="208826" y="15544"/>
                </a:lnTo>
                <a:lnTo>
                  <a:pt x="252991" y="15544"/>
                </a:lnTo>
                <a:lnTo>
                  <a:pt x="250888" y="11922"/>
                </a:lnTo>
                <a:lnTo>
                  <a:pt x="244735" y="5857"/>
                </a:lnTo>
                <a:lnTo>
                  <a:pt x="237153" y="2226"/>
                </a:lnTo>
                <a:lnTo>
                  <a:pt x="227942" y="462"/>
                </a:lnTo>
                <a:lnTo>
                  <a:pt x="216903" y="0"/>
                </a:lnTo>
                <a:close/>
              </a:path>
              <a:path w="377825" h="71754">
                <a:moveTo>
                  <a:pt x="252991" y="15544"/>
                </a:moveTo>
                <a:lnTo>
                  <a:pt x="217360" y="15544"/>
                </a:lnTo>
                <a:lnTo>
                  <a:pt x="225803" y="16646"/>
                </a:lnTo>
                <a:lnTo>
                  <a:pt x="232267" y="20166"/>
                </a:lnTo>
                <a:lnTo>
                  <a:pt x="236402" y="26432"/>
                </a:lnTo>
                <a:lnTo>
                  <a:pt x="237858" y="35768"/>
                </a:lnTo>
                <a:lnTo>
                  <a:pt x="236402" y="45127"/>
                </a:lnTo>
                <a:lnTo>
                  <a:pt x="232267" y="51445"/>
                </a:lnTo>
                <a:lnTo>
                  <a:pt x="225803" y="55018"/>
                </a:lnTo>
                <a:lnTo>
                  <a:pt x="217360" y="56142"/>
                </a:lnTo>
                <a:lnTo>
                  <a:pt x="253740" y="56142"/>
                </a:lnTo>
                <a:lnTo>
                  <a:pt x="255438" y="51577"/>
                </a:lnTo>
                <a:lnTo>
                  <a:pt x="256838" y="44432"/>
                </a:lnTo>
                <a:lnTo>
                  <a:pt x="257327" y="36522"/>
                </a:lnTo>
                <a:lnTo>
                  <a:pt x="256910" y="29198"/>
                </a:lnTo>
                <a:lnTo>
                  <a:pt x="255679" y="22524"/>
                </a:lnTo>
                <a:lnTo>
                  <a:pt x="253631" y="16646"/>
                </a:lnTo>
                <a:lnTo>
                  <a:pt x="252991" y="15544"/>
                </a:lnTo>
                <a:close/>
              </a:path>
              <a:path w="377825" h="71754">
                <a:moveTo>
                  <a:pt x="95503" y="0"/>
                </a:moveTo>
                <a:lnTo>
                  <a:pt x="73952" y="0"/>
                </a:lnTo>
                <a:lnTo>
                  <a:pt x="96697" y="71235"/>
                </a:lnTo>
                <a:lnTo>
                  <a:pt x="125437" y="71235"/>
                </a:lnTo>
                <a:lnTo>
                  <a:pt x="130226" y="56445"/>
                </a:lnTo>
                <a:lnTo>
                  <a:pt x="111518" y="56445"/>
                </a:lnTo>
                <a:lnTo>
                  <a:pt x="95503" y="0"/>
                </a:lnTo>
                <a:close/>
              </a:path>
              <a:path w="377825" h="71754">
                <a:moveTo>
                  <a:pt x="148501" y="0"/>
                </a:moveTo>
                <a:lnTo>
                  <a:pt x="128130" y="0"/>
                </a:lnTo>
                <a:lnTo>
                  <a:pt x="111518" y="56445"/>
                </a:lnTo>
                <a:lnTo>
                  <a:pt x="130226" y="56445"/>
                </a:lnTo>
                <a:lnTo>
                  <a:pt x="148501" y="0"/>
                </a:lnTo>
                <a:close/>
              </a:path>
              <a:path w="377825" h="71754">
                <a:moveTo>
                  <a:pt x="286664" y="0"/>
                </a:moveTo>
                <a:lnTo>
                  <a:pt x="266598" y="0"/>
                </a:lnTo>
                <a:lnTo>
                  <a:pt x="266598" y="71235"/>
                </a:lnTo>
                <a:lnTo>
                  <a:pt x="286664" y="71235"/>
                </a:lnTo>
                <a:lnTo>
                  <a:pt x="286664" y="0"/>
                </a:lnTo>
                <a:close/>
              </a:path>
              <a:path w="377825" h="71754">
                <a:moveTo>
                  <a:pt x="349237" y="151"/>
                </a:moveTo>
                <a:lnTo>
                  <a:pt x="322592" y="151"/>
                </a:lnTo>
                <a:lnTo>
                  <a:pt x="294741" y="71235"/>
                </a:lnTo>
                <a:lnTo>
                  <a:pt x="314363" y="71235"/>
                </a:lnTo>
                <a:lnTo>
                  <a:pt x="318846" y="58708"/>
                </a:lnTo>
                <a:lnTo>
                  <a:pt x="372295" y="58708"/>
                </a:lnTo>
                <a:lnTo>
                  <a:pt x="367422" y="46333"/>
                </a:lnTo>
                <a:lnTo>
                  <a:pt x="323037" y="46333"/>
                </a:lnTo>
                <a:lnTo>
                  <a:pt x="335470" y="13130"/>
                </a:lnTo>
                <a:lnTo>
                  <a:pt x="354348" y="13130"/>
                </a:lnTo>
                <a:lnTo>
                  <a:pt x="349237" y="151"/>
                </a:lnTo>
                <a:close/>
              </a:path>
              <a:path w="377825" h="71754">
                <a:moveTo>
                  <a:pt x="372295" y="58708"/>
                </a:moveTo>
                <a:lnTo>
                  <a:pt x="351777" y="58708"/>
                </a:lnTo>
                <a:lnTo>
                  <a:pt x="355968" y="71235"/>
                </a:lnTo>
                <a:lnTo>
                  <a:pt x="377228" y="71235"/>
                </a:lnTo>
                <a:lnTo>
                  <a:pt x="372295" y="58708"/>
                </a:lnTo>
                <a:close/>
              </a:path>
              <a:path w="377825" h="71754">
                <a:moveTo>
                  <a:pt x="354348" y="13130"/>
                </a:moveTo>
                <a:lnTo>
                  <a:pt x="335470" y="13130"/>
                </a:lnTo>
                <a:lnTo>
                  <a:pt x="347586" y="46333"/>
                </a:lnTo>
                <a:lnTo>
                  <a:pt x="367422" y="46333"/>
                </a:lnTo>
                <a:lnTo>
                  <a:pt x="354348" y="131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sz="2000"/>
          </a:p>
        </p:txBody>
      </p:sp>
      <p:sp>
        <p:nvSpPr>
          <p:cNvPr id="5" name="bk object 17">
            <a:extLst>
              <a:ext uri="{FF2B5EF4-FFF2-40B4-BE49-F238E27FC236}">
                <a16:creationId xmlns:a16="http://schemas.microsoft.com/office/drawing/2014/main" id="{974F1CC1-3D4D-4F4E-8D72-7FA549EA9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1834" y="6517570"/>
            <a:ext cx="179917" cy="119944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defRPr/>
            </a:pPr>
            <a:endParaRPr lang="en-US" altLang="en-US" sz="20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33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67" b="0" i="0">
                <a:solidFill>
                  <a:srgbClr val="76B90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6" name="Holder 4">
            <a:extLst>
              <a:ext uri="{FF2B5EF4-FFF2-40B4-BE49-F238E27FC236}">
                <a16:creationId xmlns:a16="http://schemas.microsoft.com/office/drawing/2014/main" id="{2FD1734D-8758-4328-9183-BDCE1B620B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lvl1pPr algn="ctr" eaLnBrk="1" hangingPunct="1">
              <a:defRPr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" name="Holder 5">
            <a:extLst>
              <a:ext uri="{FF2B5EF4-FFF2-40B4-BE49-F238E27FC236}">
                <a16:creationId xmlns:a16="http://schemas.microsoft.com/office/drawing/2014/main" id="{479DD664-1D63-4DE5-81D5-EBF4F6D7D36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lvl1pPr algn="l" eaLnBrk="1" hangingPunct="1">
              <a:defRPr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C7E8D502-B767-4922-B1FF-243BD0A8EA6B}" type="datetimeFigureOut">
              <a:rPr lang="en-US"/>
              <a:pPr>
                <a:defRPr/>
              </a:pPr>
              <a:t>8/8/2021</a:t>
            </a:fld>
            <a:endParaRPr lang="en-US" dirty="0"/>
          </a:p>
        </p:txBody>
      </p:sp>
      <p:sp>
        <p:nvSpPr>
          <p:cNvPr id="8" name="Holder 6">
            <a:extLst>
              <a:ext uri="{FF2B5EF4-FFF2-40B4-BE49-F238E27FC236}">
                <a16:creationId xmlns:a16="http://schemas.microsoft.com/office/drawing/2014/main" id="{9FC07142-F0F4-4513-89C8-3C75B02D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 lIns="0" tIns="0" rIns="0" bIns="0"/>
          <a:lstStyle>
            <a:lvl1pPr marL="86782" eaLnBrk="1" hangingPunct="1">
              <a:spcBef>
                <a:spcPts val="56"/>
              </a:spcBef>
              <a:defRPr sz="889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>
              <a:defRPr/>
            </a:pPr>
            <a:fld id="{82E3C593-A4BB-4FA8-A3DC-1435F277592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50868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996462" y="1667627"/>
            <a:ext cx="10661356" cy="6565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6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70" marR="0" lvl="5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40" marR="0" lvl="6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09" marR="0" lvl="7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879" marR="0" lvl="8" indent="0" algn="l" rtl="0">
              <a:spcBef>
                <a:spcPts val="0"/>
              </a:spcBef>
              <a:spcAft>
                <a:spcPts val="0"/>
              </a:spcAft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1006231" y="2632757"/>
            <a:ext cx="11054080" cy="41321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  <a:defRPr sz="2222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4961" marR="0" lvl="1" indent="0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09956" marR="0" lvl="2" indent="-10582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Arial"/>
              <a:buNone/>
              <a:defRPr sz="177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971909" marR="0" lvl="3" indent="-13757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2886" marR="0" lvl="4" indent="-123464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857" marR="0" lvl="5" indent="-123464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826" marR="0" lvl="6" indent="-123464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797" marR="0" lvl="7" indent="-123464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764" marR="0" lvl="8" indent="-123464" algn="l" rtl="0"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82309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BBB2B89-A188-424D-BC1A-0F1E6AAFB2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4000">
                <a:schemeClr val="tx2"/>
              </a:gs>
              <a:gs pos="100000">
                <a:schemeClr val="tx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B30B93-2066-4756-9A64-95D6D6D9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47202" y="0"/>
            <a:ext cx="12144798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CF0D0C-244C-43F2-84C6-B0E4681A11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701" y="3370588"/>
            <a:ext cx="2245202" cy="777866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35179" y="5947812"/>
            <a:ext cx="10584584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35180" y="4894691"/>
            <a:ext cx="8821853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111" b="1" cap="all" baseline="0">
                <a:solidFill>
                  <a:schemeClr val="tx1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821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5405DD-F5A5-4FE4-88AC-C1AE189CE3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A94F91-B6AF-4D14-9E16-2BF435C9D356}"/>
              </a:ext>
            </a:extLst>
          </p:cNvPr>
          <p:cNvSpPr txBox="1"/>
          <p:nvPr userDrawn="1"/>
        </p:nvSpPr>
        <p:spPr>
          <a:xfrm>
            <a:off x="535158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14F920-3A08-4ADA-95E0-21F6AAF8AE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47205" y="0"/>
            <a:ext cx="12144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1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7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88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03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1988" indent="-253994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81" indent="-253994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5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7"/>
            <a:ext cx="11054080" cy="4132139"/>
          </a:xfrm>
        </p:spPr>
        <p:txBody>
          <a:bodyPr/>
          <a:lstStyle>
            <a:lvl1pPr marL="255760" indent="-25576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bg1"/>
                </a:solidFill>
              </a:defRPr>
            </a:lvl1pPr>
            <a:lvl2pPr marL="888982" indent="-25399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778">
                <a:solidFill>
                  <a:schemeClr val="bg1"/>
                </a:solidFill>
              </a:defRPr>
            </a:lvl2pPr>
            <a:lvl3pPr marL="1398736" indent="-18873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556">
                <a:solidFill>
                  <a:schemeClr val="bg1"/>
                </a:solidFill>
              </a:defRPr>
            </a:lvl3pPr>
            <a:lvl4pPr marL="1971988" indent="-253994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81" indent="-253994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8F27B7-234E-4E92-B7B6-BAC42DFCF112}"/>
              </a:ext>
            </a:extLst>
          </p:cNvPr>
          <p:cNvSpPr/>
          <p:nvPr userDrawn="1"/>
        </p:nvSpPr>
        <p:spPr>
          <a:xfrm>
            <a:off x="186981" y="6417618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51551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7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88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03" indent="0"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1988" indent="-253994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81" indent="-253994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86981" y="6417618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50799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78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30813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819364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9948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0899002" y="6321966"/>
            <a:ext cx="1227452" cy="380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634988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2pPr>
            <a:lvl3pPr marL="1210003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1988" indent="-253994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81" indent="-253994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9894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24" y="1998435"/>
            <a:ext cx="4671558" cy="687368"/>
          </a:xfrm>
        </p:spPr>
        <p:txBody>
          <a:bodyPr/>
          <a:lstStyle>
            <a:lvl1pPr algn="l">
              <a:defRPr sz="355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25" y="3412867"/>
            <a:ext cx="4658712" cy="2796766"/>
          </a:xfrm>
        </p:spPr>
        <p:txBody>
          <a:bodyPr/>
          <a:lstStyle>
            <a:lvl1pPr marL="0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1pPr>
            <a:lvl2pPr marL="634988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2pPr>
            <a:lvl3pPr marL="1210003" indent="0">
              <a:spcBef>
                <a:spcPts val="556"/>
              </a:spcBef>
              <a:spcAft>
                <a:spcPts val="556"/>
              </a:spcAft>
              <a:buClr>
                <a:schemeClr val="bg2"/>
              </a:buClr>
              <a:buSzPct val="100000"/>
              <a:buFontTx/>
              <a:buNone/>
              <a:defRPr sz="1556">
                <a:solidFill>
                  <a:schemeClr val="bg1"/>
                </a:solidFill>
              </a:defRPr>
            </a:lvl3pPr>
            <a:lvl4pPr marL="1971988" indent="-253994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2981" indent="-253994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6924" y="2609330"/>
            <a:ext cx="4671558" cy="583848"/>
          </a:xfrm>
        </p:spPr>
        <p:txBody>
          <a:bodyPr/>
          <a:lstStyle>
            <a:lvl1pPr marL="0" indent="0" algn="l">
              <a:buFontTx/>
              <a:buNone/>
              <a:defRPr sz="2222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88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03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7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898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0706680" y="6333241"/>
            <a:ext cx="1485320" cy="5247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1013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10.emf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10.emf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image" Target="../media/image10.emf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10.xml"/><Relationship Id="rId16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1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810814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1431433" y="6460818"/>
            <a:ext cx="528763" cy="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8829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810814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431433" y="6460818"/>
            <a:ext cx="528763" cy="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217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8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810814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>
              <a:buClr>
                <a:srgbClr val="000000"/>
              </a:buClr>
              <a:buFont typeface="Arial"/>
              <a:buNone/>
            </a:pPr>
            <a:fld id="{9EF62655-870B-4C06-BC3D-C67D37BAE36D}" type="slidenum">
              <a:rPr lang="en-US" sz="778" smtClean="0">
                <a:solidFill>
                  <a:srgbClr val="6E6E6E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pPr algn="r">
                <a:buClr>
                  <a:srgbClr val="000000"/>
                </a:buClr>
                <a:buFont typeface="Arial"/>
                <a:buNone/>
              </a:pPr>
              <a:t>‹#›</a:t>
            </a:fld>
            <a:r>
              <a:rPr lang="en-US" sz="1000" kern="0" cap="none" dirty="0">
                <a:solidFill>
                  <a:srgbClr val="6E6E6E"/>
                </a:solidFill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7B02C-053E-42E3-850D-108DC97669AB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2974" y="6448322"/>
            <a:ext cx="588698" cy="2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2346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810814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7B02C-053E-42E3-850D-108DC97669AB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1312974" y="6448322"/>
            <a:ext cx="588698" cy="2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5214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46949" y="6479175"/>
            <a:ext cx="356697" cy="1796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944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67" cap="non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67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1281895" y="6518237"/>
            <a:ext cx="648336" cy="119757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7317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C9B17BE-B046-4F19-9BF0-8A2C1D78AC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5626" y="726722"/>
            <a:ext cx="11080750" cy="656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A7C9DD1-B8A4-40AB-AA4B-FCE1830876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5028" y="2224265"/>
            <a:ext cx="11054292" cy="4342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E4717-06C8-48AD-A768-98FA850AB829}"/>
              </a:ext>
            </a:extLst>
          </p:cNvPr>
          <p:cNvSpPr txBox="1"/>
          <p:nvPr userDrawn="1"/>
        </p:nvSpPr>
        <p:spPr>
          <a:xfrm>
            <a:off x="10846153" y="6478923"/>
            <a:ext cx="358069" cy="179601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 eaLnBrk="1" hangingPunct="1">
              <a:defRPr/>
            </a:pPr>
            <a:fld id="{D48BBE2D-C3A0-40C7-859F-0F948A0F385C}" type="slidenum">
              <a:rPr lang="en-US" sz="944" smtClean="0">
                <a:solidFill>
                  <a:schemeClr val="accent4"/>
                </a:solidFill>
                <a:latin typeface="Trebuchet MS" panose="020B0603020202020204" pitchFamily="34" charset="0"/>
              </a:rPr>
              <a:pPr algn="r" eaLnBrk="1" hangingPunct="1">
                <a:defRPr/>
              </a:pPr>
              <a:t>‹#›</a:t>
            </a:fld>
            <a:r>
              <a:rPr lang="en-US" sz="1167" cap="none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grpSp>
        <p:nvGrpSpPr>
          <p:cNvPr id="1029" name="Group 4">
            <a:extLst>
              <a:ext uri="{FF2B5EF4-FFF2-40B4-BE49-F238E27FC236}">
                <a16:creationId xmlns:a16="http://schemas.microsoft.com/office/drawing/2014/main" id="{174C8B2A-BF41-4F09-9684-84D673B8D2BD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281833" y="6517570"/>
            <a:ext cx="649111" cy="119944"/>
            <a:chOff x="677492" y="-1417931"/>
            <a:chExt cx="3154606" cy="582700"/>
          </a:xfrm>
        </p:grpSpPr>
        <p:sp>
          <p:nvSpPr>
            <p:cNvPr id="1030" name="Freeform 5">
              <a:extLst>
                <a:ext uri="{FF2B5EF4-FFF2-40B4-BE49-F238E27FC236}">
                  <a16:creationId xmlns:a16="http://schemas.microsoft.com/office/drawing/2014/main" id="{917C24AF-F308-4BFC-A3B0-F9FABD75AF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2147483646 w 87"/>
                <a:gd name="T1" fmla="*/ 2147483646 h 83"/>
                <a:gd name="T2" fmla="*/ 2147483646 w 87"/>
                <a:gd name="T3" fmla="*/ 2147483646 h 83"/>
                <a:gd name="T4" fmla="*/ 2147483646 w 87"/>
                <a:gd name="T5" fmla="*/ 2147483646 h 83"/>
                <a:gd name="T6" fmla="*/ 2147483646 w 87"/>
                <a:gd name="T7" fmla="*/ 2147483646 h 83"/>
                <a:gd name="T8" fmla="*/ 2147483646 w 87"/>
                <a:gd name="T9" fmla="*/ 2147483646 h 83"/>
                <a:gd name="T10" fmla="*/ 2147483646 w 87"/>
                <a:gd name="T11" fmla="*/ 2147483646 h 83"/>
                <a:gd name="T12" fmla="*/ 2147483646 w 87"/>
                <a:gd name="T13" fmla="*/ 2147483646 h 83"/>
                <a:gd name="T14" fmla="*/ 2147483646 w 87"/>
                <a:gd name="T15" fmla="*/ 2147483646 h 83"/>
                <a:gd name="T16" fmla="*/ 2147483646 w 87"/>
                <a:gd name="T17" fmla="*/ 2147483646 h 83"/>
                <a:gd name="T18" fmla="*/ 2147483646 w 87"/>
                <a:gd name="T19" fmla="*/ 2147483646 h 83"/>
                <a:gd name="T20" fmla="*/ 2147483646 w 87"/>
                <a:gd name="T21" fmla="*/ 2147483646 h 83"/>
                <a:gd name="T22" fmla="*/ 2147483646 w 87"/>
                <a:gd name="T23" fmla="*/ 2147483646 h 83"/>
                <a:gd name="T24" fmla="*/ 2147483646 w 87"/>
                <a:gd name="T25" fmla="*/ 2147483646 h 83"/>
                <a:gd name="T26" fmla="*/ 2147483646 w 87"/>
                <a:gd name="T27" fmla="*/ 2147483646 h 83"/>
                <a:gd name="T28" fmla="*/ 2147483646 w 87"/>
                <a:gd name="T29" fmla="*/ 2147483646 h 83"/>
                <a:gd name="T30" fmla="*/ 2147483646 w 87"/>
                <a:gd name="T31" fmla="*/ 2147483646 h 83"/>
                <a:gd name="T32" fmla="*/ 2147483646 w 87"/>
                <a:gd name="T33" fmla="*/ 2147483646 h 83"/>
                <a:gd name="T34" fmla="*/ 2147483646 w 87"/>
                <a:gd name="T35" fmla="*/ 2147483646 h 83"/>
                <a:gd name="T36" fmla="*/ 2147483646 w 87"/>
                <a:gd name="T37" fmla="*/ 0 h 83"/>
                <a:gd name="T38" fmla="*/ 0 w 87"/>
                <a:gd name="T39" fmla="*/ 2147483646 h 83"/>
                <a:gd name="T40" fmla="*/ 2147483646 w 87"/>
                <a:gd name="T41" fmla="*/ 2147483646 h 83"/>
                <a:gd name="T42" fmla="*/ 2147483646 w 87"/>
                <a:gd name="T43" fmla="*/ 2147483646 h 83"/>
                <a:gd name="T44" fmla="*/ 2147483646 w 87"/>
                <a:gd name="T45" fmla="*/ 2147483646 h 83"/>
                <a:gd name="T46" fmla="*/ 2147483646 w 87"/>
                <a:gd name="T47" fmla="*/ 2147483646 h 83"/>
                <a:gd name="T48" fmla="*/ 2147483646 w 87"/>
                <a:gd name="T49" fmla="*/ 2147483646 h 83"/>
                <a:gd name="T50" fmla="*/ 2147483646 w 87"/>
                <a:gd name="T51" fmla="*/ 2147483646 h 83"/>
                <a:gd name="T52" fmla="*/ 2147483646 w 87"/>
                <a:gd name="T53" fmla="*/ 2147483646 h 83"/>
                <a:gd name="T54" fmla="*/ 2147483646 w 87"/>
                <a:gd name="T55" fmla="*/ 2147483646 h 8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031" name="Freeform 6">
              <a:extLst>
                <a:ext uri="{FF2B5EF4-FFF2-40B4-BE49-F238E27FC236}">
                  <a16:creationId xmlns:a16="http://schemas.microsoft.com/office/drawing/2014/main" id="{8C8E25C8-6AF9-4704-A85B-E9D10AFD6A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2147483646 w 2520"/>
                <a:gd name="T1" fmla="*/ 0 h 472"/>
                <a:gd name="T2" fmla="*/ 2147483646 w 2520"/>
                <a:gd name="T3" fmla="*/ 2147483646 h 472"/>
                <a:gd name="T4" fmla="*/ 2147483646 w 2520"/>
                <a:gd name="T5" fmla="*/ 2147483646 h 472"/>
                <a:gd name="T6" fmla="*/ 2147483646 w 2520"/>
                <a:gd name="T7" fmla="*/ 0 h 472"/>
                <a:gd name="T8" fmla="*/ 2147483646 w 2520"/>
                <a:gd name="T9" fmla="*/ 0 h 472"/>
                <a:gd name="T10" fmla="*/ 0 w 2520"/>
                <a:gd name="T11" fmla="*/ 0 h 472"/>
                <a:gd name="T12" fmla="*/ 0 w 2520"/>
                <a:gd name="T13" fmla="*/ 2147483646 h 472"/>
                <a:gd name="T14" fmla="*/ 2147483646 w 2520"/>
                <a:gd name="T15" fmla="*/ 2147483646 h 472"/>
                <a:gd name="T16" fmla="*/ 2147483646 w 2520"/>
                <a:gd name="T17" fmla="*/ 2147483646 h 472"/>
                <a:gd name="T18" fmla="*/ 2147483646 w 2520"/>
                <a:gd name="T19" fmla="*/ 2147483646 h 472"/>
                <a:gd name="T20" fmla="*/ 2147483646 w 2520"/>
                <a:gd name="T21" fmla="*/ 2147483646 h 472"/>
                <a:gd name="T22" fmla="*/ 2147483646 w 2520"/>
                <a:gd name="T23" fmla="*/ 2147483646 h 472"/>
                <a:gd name="T24" fmla="*/ 2147483646 w 2520"/>
                <a:gd name="T25" fmla="*/ 2147483646 h 472"/>
                <a:gd name="T26" fmla="*/ 2147483646 w 2520"/>
                <a:gd name="T27" fmla="*/ 2147483646 h 472"/>
                <a:gd name="T28" fmla="*/ 2147483646 w 2520"/>
                <a:gd name="T29" fmla="*/ 2147483646 h 472"/>
                <a:gd name="T30" fmla="*/ 2147483646 w 2520"/>
                <a:gd name="T31" fmla="*/ 0 h 472"/>
                <a:gd name="T32" fmla="*/ 0 w 2520"/>
                <a:gd name="T33" fmla="*/ 0 h 472"/>
                <a:gd name="T34" fmla="*/ 2147483646 w 2520"/>
                <a:gd name="T35" fmla="*/ 0 h 472"/>
                <a:gd name="T36" fmla="*/ 2147483646 w 2520"/>
                <a:gd name="T37" fmla="*/ 2147483646 h 472"/>
                <a:gd name="T38" fmla="*/ 2147483646 w 2520"/>
                <a:gd name="T39" fmla="*/ 2147483646 h 472"/>
                <a:gd name="T40" fmla="*/ 2147483646 w 2520"/>
                <a:gd name="T41" fmla="*/ 2147483646 h 472"/>
                <a:gd name="T42" fmla="*/ 2147483646 w 2520"/>
                <a:gd name="T43" fmla="*/ 2147483646 h 472"/>
                <a:gd name="T44" fmla="*/ 2147483646 w 2520"/>
                <a:gd name="T45" fmla="*/ 2147483646 h 472"/>
                <a:gd name="T46" fmla="*/ 2147483646 w 2520"/>
                <a:gd name="T47" fmla="*/ 0 h 472"/>
                <a:gd name="T48" fmla="*/ 2147483646 w 2520"/>
                <a:gd name="T49" fmla="*/ 0 h 472"/>
                <a:gd name="T50" fmla="*/ 2147483646 w 2520"/>
                <a:gd name="T51" fmla="*/ 2147483646 h 472"/>
                <a:gd name="T52" fmla="*/ 2147483646 w 2520"/>
                <a:gd name="T53" fmla="*/ 2147483646 h 472"/>
                <a:gd name="T54" fmla="*/ 2147483646 w 2520"/>
                <a:gd name="T55" fmla="*/ 2147483646 h 472"/>
                <a:gd name="T56" fmla="*/ 2147483646 w 2520"/>
                <a:gd name="T57" fmla="*/ 2147483646 h 472"/>
                <a:gd name="T58" fmla="*/ 2147483646 w 2520"/>
                <a:gd name="T59" fmla="*/ 2147483646 h 472"/>
                <a:gd name="T60" fmla="*/ 2147483646 w 2520"/>
                <a:gd name="T61" fmla="*/ 2147483646 h 472"/>
                <a:gd name="T62" fmla="*/ 2147483646 w 2520"/>
                <a:gd name="T63" fmla="*/ 0 h 472"/>
                <a:gd name="T64" fmla="*/ 2147483646 w 2520"/>
                <a:gd name="T65" fmla="*/ 2147483646 h 472"/>
                <a:gd name="T66" fmla="*/ 2147483646 w 2520"/>
                <a:gd name="T67" fmla="*/ 0 h 472"/>
                <a:gd name="T68" fmla="*/ 2147483646 w 2520"/>
                <a:gd name="T69" fmla="*/ 0 h 472"/>
                <a:gd name="T70" fmla="*/ 2147483646 w 2520"/>
                <a:gd name="T71" fmla="*/ 2147483646 h 472"/>
                <a:gd name="T72" fmla="*/ 2147483646 w 2520"/>
                <a:gd name="T73" fmla="*/ 2147483646 h 472"/>
                <a:gd name="T74" fmla="*/ 2147483646 w 2520"/>
                <a:gd name="T75" fmla="*/ 0 h 472"/>
                <a:gd name="T76" fmla="*/ 2147483646 w 2520"/>
                <a:gd name="T77" fmla="*/ 0 h 472"/>
                <a:gd name="T78" fmla="*/ 2147483646 w 2520"/>
                <a:gd name="T79" fmla="*/ 2147483646 h 472"/>
                <a:gd name="T80" fmla="*/ 2147483646 w 2520"/>
                <a:gd name="T81" fmla="*/ 2147483646 h 472"/>
                <a:gd name="T82" fmla="*/ 2147483646 w 2520"/>
                <a:gd name="T83" fmla="*/ 0 h 472"/>
                <a:gd name="T84" fmla="*/ 2147483646 w 2520"/>
                <a:gd name="T85" fmla="*/ 0 h 472"/>
                <a:gd name="T86" fmla="*/ 2147483646 w 2520"/>
                <a:gd name="T87" fmla="*/ 2147483646 h 472"/>
                <a:gd name="T88" fmla="*/ 2147483646 w 2520"/>
                <a:gd name="T89" fmla="*/ 2147483646 h 472"/>
                <a:gd name="T90" fmla="*/ 2147483646 w 2520"/>
                <a:gd name="T91" fmla="*/ 2147483646 h 472"/>
                <a:gd name="T92" fmla="*/ 2147483646 w 2520"/>
                <a:gd name="T93" fmla="*/ 2147483646 h 472"/>
                <a:gd name="T94" fmla="*/ 2147483646 w 2520"/>
                <a:gd name="T95" fmla="*/ 2147483646 h 472"/>
                <a:gd name="T96" fmla="*/ 2147483646 w 2520"/>
                <a:gd name="T97" fmla="*/ 2147483646 h 472"/>
                <a:gd name="T98" fmla="*/ 2147483646 w 2520"/>
                <a:gd name="T99" fmla="*/ 2147483646 h 472"/>
                <a:gd name="T100" fmla="*/ 2147483646 w 2520"/>
                <a:gd name="T101" fmla="*/ 2147483646 h 472"/>
                <a:gd name="T102" fmla="*/ 2147483646 w 2520"/>
                <a:gd name="T103" fmla="*/ 2147483646 h 472"/>
                <a:gd name="T104" fmla="*/ 2147483646 w 2520"/>
                <a:gd name="T105" fmla="*/ 2147483646 h 472"/>
                <a:gd name="T106" fmla="*/ 2147483646 w 2520"/>
                <a:gd name="T107" fmla="*/ 2147483646 h 472"/>
                <a:gd name="T108" fmla="*/ 2147483646 w 2520"/>
                <a:gd name="T109" fmla="*/ 2147483646 h 472"/>
                <a:gd name="T110" fmla="*/ 2147483646 w 2520"/>
                <a:gd name="T111" fmla="*/ 2147483646 h 472"/>
                <a:gd name="T112" fmla="*/ 2147483646 w 2520"/>
                <a:gd name="T113" fmla="*/ 2147483646 h 4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  <p:sp>
          <p:nvSpPr>
            <p:cNvPr id="1032" name="Freeform 7">
              <a:extLst>
                <a:ext uri="{FF2B5EF4-FFF2-40B4-BE49-F238E27FC236}">
                  <a16:creationId xmlns:a16="http://schemas.microsoft.com/office/drawing/2014/main" id="{1A601371-68C6-424D-A9E7-85BCFC11FDB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2147483646 w 1086"/>
                <a:gd name="T1" fmla="*/ 2147483646 h 718"/>
                <a:gd name="T2" fmla="*/ 2147483646 w 1086"/>
                <a:gd name="T3" fmla="*/ 2147483646 h 718"/>
                <a:gd name="T4" fmla="*/ 2147483646 w 1086"/>
                <a:gd name="T5" fmla="*/ 2147483646 h 718"/>
                <a:gd name="T6" fmla="*/ 2147483646 w 1086"/>
                <a:gd name="T7" fmla="*/ 2147483646 h 718"/>
                <a:gd name="T8" fmla="*/ 2147483646 w 1086"/>
                <a:gd name="T9" fmla="*/ 2147483646 h 718"/>
                <a:gd name="T10" fmla="*/ 2147483646 w 1086"/>
                <a:gd name="T11" fmla="*/ 2147483646 h 718"/>
                <a:gd name="T12" fmla="*/ 2147483646 w 1086"/>
                <a:gd name="T13" fmla="*/ 2147483646 h 718"/>
                <a:gd name="T14" fmla="*/ 2147483646 w 1086"/>
                <a:gd name="T15" fmla="*/ 2147483646 h 718"/>
                <a:gd name="T16" fmla="*/ 2147483646 w 1086"/>
                <a:gd name="T17" fmla="*/ 2147483646 h 718"/>
                <a:gd name="T18" fmla="*/ 2147483646 w 1086"/>
                <a:gd name="T19" fmla="*/ 2147483646 h 718"/>
                <a:gd name="T20" fmla="*/ 2147483646 w 1086"/>
                <a:gd name="T21" fmla="*/ 2147483646 h 718"/>
                <a:gd name="T22" fmla="*/ 2147483646 w 1086"/>
                <a:gd name="T23" fmla="*/ 0 h 718"/>
                <a:gd name="T24" fmla="*/ 2147483646 w 1086"/>
                <a:gd name="T25" fmla="*/ 2147483646 h 718"/>
                <a:gd name="T26" fmla="*/ 2147483646 w 1086"/>
                <a:gd name="T27" fmla="*/ 2147483646 h 718"/>
                <a:gd name="T28" fmla="*/ 2147483646 w 1086"/>
                <a:gd name="T29" fmla="*/ 2147483646 h 718"/>
                <a:gd name="T30" fmla="*/ 2147483646 w 1086"/>
                <a:gd name="T31" fmla="*/ 2147483646 h 718"/>
                <a:gd name="T32" fmla="*/ 2147483646 w 1086"/>
                <a:gd name="T33" fmla="*/ 2147483646 h 718"/>
                <a:gd name="T34" fmla="*/ 2147483646 w 1086"/>
                <a:gd name="T35" fmla="*/ 2147483646 h 718"/>
                <a:gd name="T36" fmla="*/ 2147483646 w 1086"/>
                <a:gd name="T37" fmla="*/ 2147483646 h 718"/>
                <a:gd name="T38" fmla="*/ 2147483646 w 1086"/>
                <a:gd name="T39" fmla="*/ 2147483646 h 718"/>
                <a:gd name="T40" fmla="*/ 2147483646 w 1086"/>
                <a:gd name="T41" fmla="*/ 2147483646 h 718"/>
                <a:gd name="T42" fmla="*/ 2147483646 w 1086"/>
                <a:gd name="T43" fmla="*/ 2147483646 h 718"/>
                <a:gd name="T44" fmla="*/ 2147483646 w 1086"/>
                <a:gd name="T45" fmla="*/ 2147483646 h 718"/>
                <a:gd name="T46" fmla="*/ 2147483646 w 1086"/>
                <a:gd name="T47" fmla="*/ 2147483646 h 718"/>
                <a:gd name="T48" fmla="*/ 2147483646 w 1086"/>
                <a:gd name="T49" fmla="*/ 2147483646 h 718"/>
                <a:gd name="T50" fmla="*/ 2147483646 w 1086"/>
                <a:gd name="T51" fmla="*/ 0 h 718"/>
                <a:gd name="T52" fmla="*/ 2147483646 w 1086"/>
                <a:gd name="T53" fmla="*/ 0 h 718"/>
                <a:gd name="T54" fmla="*/ 2147483646 w 1086"/>
                <a:gd name="T55" fmla="*/ 2147483646 h 718"/>
                <a:gd name="T56" fmla="*/ 2147483646 w 1086"/>
                <a:gd name="T57" fmla="*/ 2147483646 h 718"/>
                <a:gd name="T58" fmla="*/ 2147483646 w 1086"/>
                <a:gd name="T59" fmla="*/ 2147483646 h 718"/>
                <a:gd name="T60" fmla="*/ 2147483646 w 1086"/>
                <a:gd name="T61" fmla="*/ 2147483646 h 718"/>
                <a:gd name="T62" fmla="*/ 2147483646 w 1086"/>
                <a:gd name="T63" fmla="*/ 2147483646 h 718"/>
                <a:gd name="T64" fmla="*/ 2147483646 w 1086"/>
                <a:gd name="T65" fmla="*/ 2147483646 h 718"/>
                <a:gd name="T66" fmla="*/ 2147483646 w 1086"/>
                <a:gd name="T67" fmla="*/ 2147483646 h 718"/>
                <a:gd name="T68" fmla="*/ 2147483646 w 1086"/>
                <a:gd name="T69" fmla="*/ 2147483646 h 718"/>
                <a:gd name="T70" fmla="*/ 2147483646 w 1086"/>
                <a:gd name="T71" fmla="*/ 2147483646 h 718"/>
                <a:gd name="T72" fmla="*/ 2147483646 w 1086"/>
                <a:gd name="T73" fmla="*/ 2147483646 h 718"/>
                <a:gd name="T74" fmla="*/ 2147483646 w 1086"/>
                <a:gd name="T75" fmla="*/ 2147483646 h 718"/>
                <a:gd name="T76" fmla="*/ 0 w 1086"/>
                <a:gd name="T77" fmla="*/ 2147483646 h 718"/>
                <a:gd name="T78" fmla="*/ 2147483646 w 1086"/>
                <a:gd name="T79" fmla="*/ 2147483646 h 718"/>
                <a:gd name="T80" fmla="*/ 2147483646 w 1086"/>
                <a:gd name="T81" fmla="*/ 2147483646 h 718"/>
                <a:gd name="T82" fmla="*/ 2147483646 w 1086"/>
                <a:gd name="T83" fmla="*/ 2147483646 h 71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67710417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</p:sldLayoutIdLst>
  <p:transition spd="med">
    <p:fade/>
  </p:transition>
  <p:hf hdr="0" ftr="0" dt="0"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 cap="all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Trebuchet MS" panose="020B0603020202020204" pitchFamily="34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defRPr sz="2222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algn="l" rtl="0" eaLnBrk="0" fontAlgn="base" hangingPunct="0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defRPr>
          <a:solidFill>
            <a:schemeClr val="bg1"/>
          </a:solidFill>
          <a:latin typeface="Trebuchet MS" pitchFamily="34" charset="0"/>
        </a:defRPr>
      </a:lvl2pPr>
      <a:lvl3pPr marL="1210016" algn="l" rtl="0" eaLnBrk="0" fontAlgn="base" hangingPunct="0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defRPr sz="1778">
          <a:solidFill>
            <a:schemeClr val="bg1"/>
          </a:solidFill>
          <a:latin typeface="Trebuchet MS" pitchFamily="34" charset="0"/>
        </a:defRPr>
      </a:lvl3pPr>
      <a:lvl4pPr marL="1972008" indent="-253997" algn="l" rtl="0" eaLnBrk="0" fontAlgn="base" hangingPunct="0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eaLnBrk="0" fontAlgn="base" hangingPunct="0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2" y="810815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3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7" y="6508757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77B02C-053E-42E3-850D-108DC97669AB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312974" y="6448322"/>
            <a:ext cx="588698" cy="20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7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6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88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2pPr>
      <a:lvl3pPr marL="1210003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Trebuchet MS" pitchFamily="34" charset="0"/>
        </a:defRPr>
      </a:lvl3pPr>
      <a:lvl4pPr marL="1971988" indent="-253994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2981" indent="-253994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70" indent="-253994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61" indent="-253994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50" indent="-253994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41" indent="-253994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8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7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6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5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40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29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18" algn="l" defTabSz="101598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810814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149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0832406" y="6508756"/>
            <a:ext cx="356697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78" kern="1200" smtClean="0">
                <a:solidFill>
                  <a:schemeClr val="accent5"/>
                </a:solidFill>
                <a:latin typeface="DINPro-Regular" panose="02000503030000020004" pitchFamily="50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000" cap="none" baseline="0" dirty="0">
                <a:solidFill>
                  <a:schemeClr val="accent5"/>
                </a:solidFill>
              </a:rPr>
              <a:t> </a:t>
            </a:r>
            <a:endParaRPr lang="en-US" sz="10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1431433" y="6460818"/>
            <a:ext cx="528763" cy="26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8649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DINPro-Regular" panose="02000503030000020004" pitchFamily="50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DINPro-Regular" panose="02000503030000020004" pitchFamily="50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DINPro-Regular" panose="02000503030000020004" pitchFamily="50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556" b="0">
          <a:solidFill>
            <a:schemeClr val="bg1"/>
          </a:solidFill>
          <a:latin typeface="DINPro-Regular" panose="02000503030000020004" pitchFamily="50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569944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DINPro-Bold" panose="02000503030000020004" pitchFamily="50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DINPro-Regular" panose="02000503030000020004" pitchFamily="50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DINPro-Regular" panose="02000503030000020004" pitchFamily="50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DINPro-Regular" panose="02000503030000020004" pitchFamily="50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3.xml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53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11" Type="http://schemas.openxmlformats.org/officeDocument/2006/relationships/customXml" Target="../ink/ink2.xml"/><Relationship Id="rId5" Type="http://schemas.openxmlformats.org/officeDocument/2006/relationships/image" Target="../media/image71.png"/><Relationship Id="rId10" Type="http://schemas.openxmlformats.org/officeDocument/2006/relationships/image" Target="../media/image570.png"/><Relationship Id="rId4" Type="http://schemas.openxmlformats.org/officeDocument/2006/relationships/image" Target="../media/image70.png"/><Relationship Id="rId9" Type="http://schemas.openxmlformats.org/officeDocument/2006/relationships/customXml" Target="../ink/ink1.xml"/><Relationship Id="rId14" Type="http://schemas.openxmlformats.org/officeDocument/2006/relationships/image" Target="../media/image5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53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540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customXml" Target="../ink/ink5.xml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98.png"/><Relationship Id="rId3" Type="http://schemas.openxmlformats.org/officeDocument/2006/relationships/image" Target="../media/image97.png"/><Relationship Id="rId7" Type="http://schemas.openxmlformats.org/officeDocument/2006/relationships/image" Target="../media/image830.png"/><Relationship Id="rId12" Type="http://schemas.openxmlformats.org/officeDocument/2006/relationships/customXml" Target="../ink/ink11.xml"/><Relationship Id="rId2" Type="http://schemas.openxmlformats.org/officeDocument/2006/relationships/image" Target="../media/image96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7.xml"/><Relationship Id="rId11" Type="http://schemas.openxmlformats.org/officeDocument/2006/relationships/image" Target="../media/image840.png"/><Relationship Id="rId5" Type="http://schemas.openxmlformats.org/officeDocument/2006/relationships/image" Target="../media/image820.png"/><Relationship Id="rId15" Type="http://schemas.openxmlformats.org/officeDocument/2006/relationships/image" Target="../media/image100.png"/><Relationship Id="rId10" Type="http://schemas.openxmlformats.org/officeDocument/2006/relationships/customXml" Target="../ink/ink10.xml"/><Relationship Id="rId4" Type="http://schemas.openxmlformats.org/officeDocument/2006/relationships/customXml" Target="../ink/ink6.xml"/><Relationship Id="rId9" Type="http://schemas.openxmlformats.org/officeDocument/2006/relationships/customXml" Target="../ink/ink9.xml"/><Relationship Id="rId1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ubuntu.com/download/server/arm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ubuntu.com/download/desktop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9.jpg"/><Relationship Id="rId9" Type="http://schemas.openxmlformats.org/officeDocument/2006/relationships/hyperlink" Target="https://ubuntu.com/tutorials/install-ubuntu-desktop#1-overview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>
          <a:xfrm>
            <a:off x="893335" y="5947811"/>
            <a:ext cx="10584584" cy="341632"/>
          </a:xfrm>
        </p:spPr>
        <p:txBody>
          <a:bodyPr/>
          <a:lstStyle/>
          <a:p>
            <a:r>
              <a:rPr lang="en-US" altLang="zh-CN" sz="1800" dirty="0">
                <a:latin typeface="DINPro-Regular"/>
                <a:ea typeface="Microsoft YaHei" panose="020B0503020204020204" pitchFamily="34" charset="-122"/>
                <a:cs typeface="David" panose="020E0502060401010101" pitchFamily="34" charset="-79"/>
              </a:rPr>
              <a:t>NVIDIA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企业级开发者社区 李奕澎 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  <a:cs typeface="David" panose="020E0502060401010101" pitchFamily="34" charset="-79"/>
            </a:endParaRP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>
          <a:xfrm>
            <a:off x="893335" y="3875087"/>
            <a:ext cx="11597554" cy="1413207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4000" dirty="0">
                <a:effectLst/>
                <a:latin typeface="DINPro-Regular"/>
                <a:cs typeface="David" panose="020E0502060401010101" pitchFamily="34" charset="-79"/>
              </a:rPr>
              <a:t>CUDA on arm platform </a:t>
            </a:r>
            <a:r>
              <a:rPr lang="en-US" altLang="zh-CN" sz="3600" dirty="0">
                <a:effectLst/>
                <a:latin typeface="DINPro-Regular"/>
                <a:cs typeface="David" panose="020E0502060401010101" pitchFamily="34" charset="-79"/>
              </a:rPr>
              <a:t>– </a:t>
            </a:r>
            <a:r>
              <a:rPr lang="en-US" altLang="zh-CN" sz="2800" dirty="0">
                <a:effectLst/>
                <a:latin typeface="DINPro-Regular"/>
                <a:cs typeface="David" panose="020E0502060401010101" pitchFamily="34" charset="-79"/>
              </a:rPr>
              <a:t>L4t ubuntu </a:t>
            </a:r>
            <a:r>
              <a:rPr lang="zh-CN" altLang="en-US" sz="24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基础</a:t>
            </a: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2919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FC47BC08-B4CD-4D67-8C4D-D6F5C215F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9926"/>
            <a:ext cx="11084560" cy="583848"/>
          </a:xfrm>
        </p:spPr>
        <p:txBody>
          <a:bodyPr/>
          <a:lstStyle/>
          <a:p>
            <a:r>
              <a:rPr lang="en-US" altLang="zh-CN" sz="2800" b="1" dirty="0">
                <a:latin typeface="DINPro-Bold"/>
                <a:ea typeface="+mj-ea"/>
                <a:cs typeface="David" panose="020E0502060401010101" pitchFamily="34" charset="-79"/>
              </a:rPr>
              <a:t>UBUNTU</a:t>
            </a:r>
            <a:r>
              <a:rPr lang="zh-CN" altLang="en-US" sz="2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的权限修改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9ECDD1-9B46-433B-97F1-59014BCA903D}"/>
              </a:ext>
            </a:extLst>
          </p:cNvPr>
          <p:cNvSpPr txBox="1"/>
          <p:nvPr/>
        </p:nvSpPr>
        <p:spPr>
          <a:xfrm>
            <a:off x="725539" y="3852389"/>
            <a:ext cx="1874128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+mj-ea"/>
                <a:ea typeface="+mj-ea"/>
              </a:rPr>
              <a:t>数字方式权限修改：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320BB1-0404-41BA-9605-3E549FC1BB62}"/>
              </a:ext>
            </a:extLst>
          </p:cNvPr>
          <p:cNvSpPr txBox="1"/>
          <p:nvPr/>
        </p:nvSpPr>
        <p:spPr>
          <a:xfrm>
            <a:off x="7522265" y="2644356"/>
            <a:ext cx="6096000" cy="3693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dirty="0">
              <a:latin typeface="+mj-ea"/>
              <a:ea typeface="+mj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96739D-2907-455D-9C7E-A5150E7171A3}"/>
              </a:ext>
            </a:extLst>
          </p:cNvPr>
          <p:cNvSpPr txBox="1"/>
          <p:nvPr/>
        </p:nvSpPr>
        <p:spPr>
          <a:xfrm>
            <a:off x="106837" y="1012136"/>
            <a:ext cx="5784916" cy="33855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修改形式</a:t>
            </a:r>
            <a:r>
              <a:rPr lang="pl-PL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字母法</a:t>
            </a:r>
            <a:r>
              <a:rPr lang="pl-PL" sz="1600" dirty="0">
                <a:solidFill>
                  <a:schemeClr val="bg1"/>
                </a:solidFill>
                <a:latin typeface="+mj-ea"/>
                <a:ea typeface="+mj-ea"/>
              </a:rPr>
              <a:t>：</a:t>
            </a:r>
            <a:r>
              <a:rPr lang="pl-PL" sz="1400" dirty="0">
                <a:solidFill>
                  <a:schemeClr val="bg1"/>
                </a:solidFill>
                <a:latin typeface="DINPro-Regular"/>
                <a:ea typeface="+mj-ea"/>
              </a:rPr>
              <a:t>chmod  (u g o a)   (+ - =)   (r w x)   </a:t>
            </a:r>
            <a:r>
              <a:rPr lang="pl-PL" sz="1400" dirty="0">
                <a:solidFill>
                  <a:schemeClr val="bg1"/>
                </a:solidFill>
                <a:latin typeface="Noto Sans Symbols"/>
                <a:ea typeface="+mj-ea"/>
              </a:rPr>
              <a:t>(文件名)</a:t>
            </a:r>
            <a:endParaRPr lang="en-US" dirty="0">
              <a:solidFill>
                <a:schemeClr val="bg1"/>
              </a:solidFill>
              <a:latin typeface="Noto Sans Symbols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F1426EE-A893-4739-B320-E36BC137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75" y="1316600"/>
            <a:ext cx="5152739" cy="178615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96803A4-2254-485A-A0DA-A4470E579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75" y="3074258"/>
            <a:ext cx="5152739" cy="137024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7D99691F-BB3B-4553-AFD3-B8119AB47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74" y="5655086"/>
            <a:ext cx="4129576" cy="67042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F6DABFB-2A2D-42DB-82E0-F2585DC2E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74" y="4468410"/>
            <a:ext cx="5152739" cy="1057867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31AE934A-0E3E-467D-84E5-E891D64F1258}"/>
              </a:ext>
            </a:extLst>
          </p:cNvPr>
          <p:cNvSpPr txBox="1"/>
          <p:nvPr/>
        </p:nvSpPr>
        <p:spPr>
          <a:xfrm>
            <a:off x="5891753" y="1014757"/>
            <a:ext cx="7968556" cy="33855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修改形式数字法</a:t>
            </a:r>
            <a:r>
              <a:rPr lang="zh-CN" altLang="en-US" sz="1600" dirty="0">
                <a:solidFill>
                  <a:schemeClr val="tx2"/>
                </a:solidFill>
                <a:latin typeface="+mj-ea"/>
                <a:ea typeface="+mj-ea"/>
              </a:rPr>
              <a:t>：</a:t>
            </a:r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EE9DEDC-06BF-4824-B972-79226FBEC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52" y="1331723"/>
            <a:ext cx="4875141" cy="1663452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9712339-CFCF-457C-9CF8-86EF275B5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5437" y="1769721"/>
            <a:ext cx="3519502" cy="1225454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1C58D1A-D0C6-485B-B15A-EFDC3CBF95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1753" y="3484768"/>
            <a:ext cx="6300247" cy="149358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8453618C-95A3-4187-99BC-D650904BD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671" y="5605360"/>
            <a:ext cx="6261329" cy="769874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F088D16F-5687-49A0-8B7C-BA9AD452B35A}"/>
              </a:ext>
            </a:extLst>
          </p:cNvPr>
          <p:cNvSpPr txBox="1"/>
          <p:nvPr/>
        </p:nvSpPr>
        <p:spPr>
          <a:xfrm>
            <a:off x="5913029" y="3074258"/>
            <a:ext cx="1027928" cy="33855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举例说明：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B5EBA3E-EBDC-4E99-95B5-0BA05903BDB5}"/>
              </a:ext>
            </a:extLst>
          </p:cNvPr>
          <p:cNvSpPr txBox="1"/>
          <p:nvPr/>
        </p:nvSpPr>
        <p:spPr>
          <a:xfrm>
            <a:off x="5902390" y="5187723"/>
            <a:ext cx="1027928" cy="338554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对应关系</a:t>
            </a:r>
            <a:r>
              <a:rPr lang="zh-CN" altLang="en-US" sz="1600" dirty="0">
                <a:solidFill>
                  <a:schemeClr val="tx2"/>
                </a:solidFill>
                <a:latin typeface="+mj-ea"/>
                <a:ea typeface="+mj-ea"/>
              </a:rPr>
              <a:t>：</a:t>
            </a:r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056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9BD2A1F-8AA8-47F9-B23D-0C3554530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40" y="1115844"/>
            <a:ext cx="8710367" cy="278054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B530402-5657-416B-A77B-E5A8C3144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340" y="4245785"/>
            <a:ext cx="8710366" cy="20873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8C56715-0756-46A0-B5A8-CEBB18DDA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2612" y="3114892"/>
            <a:ext cx="1229510" cy="31410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A36A23ED-7737-433F-B0DA-A00542DD0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358" y="1900314"/>
            <a:ext cx="1247775" cy="39052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C5670255-389F-401A-A01C-7C95C61C4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698" y="4699688"/>
            <a:ext cx="1203435" cy="360083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89705AA5-D23B-40EE-8423-04AD51053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6345" y="5125293"/>
            <a:ext cx="1285777" cy="32828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EC16047F-9541-4190-A650-DA2A74F434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318" y="5542623"/>
            <a:ext cx="1231714" cy="3367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4DF8E20E-06A9-4C9B-A035-FDB47616F7CC}"/>
                  </a:ext>
                </a:extLst>
              </p14:cNvPr>
              <p14:cNvContentPartPr/>
              <p14:nvPr/>
            </p14:nvContentPartPr>
            <p14:xfrm>
              <a:off x="9204945" y="1559989"/>
              <a:ext cx="360" cy="4773095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4DF8E20E-06A9-4C9B-A035-FDB47616F7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00625" y="1555669"/>
                <a:ext cx="9000" cy="47817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3F72BD4B-2B42-472B-8FD7-24C6CCFA9CB7}"/>
                  </a:ext>
                </a:extLst>
              </p14:cNvPr>
              <p14:cNvContentPartPr/>
              <p14:nvPr/>
            </p14:nvContentPartPr>
            <p14:xfrm>
              <a:off x="11028938" y="4920332"/>
              <a:ext cx="360" cy="36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3F72BD4B-2B42-472B-8FD7-24C6CCFA9CB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024618" y="491601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67BF3482-E698-4A76-ADA7-D302F3ED7DAD}"/>
                  </a:ext>
                </a:extLst>
              </p14:cNvPr>
              <p14:cNvContentPartPr/>
              <p14:nvPr/>
            </p14:nvContentPartPr>
            <p14:xfrm>
              <a:off x="9252698" y="1837652"/>
              <a:ext cx="360" cy="2484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67BF3482-E698-4A76-ADA7-D302F3ED7DA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48378" y="1833332"/>
                <a:ext cx="9000" cy="3348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文本框 59">
            <a:extLst>
              <a:ext uri="{FF2B5EF4-FFF2-40B4-BE49-F238E27FC236}">
                <a16:creationId xmlns:a16="http://schemas.microsoft.com/office/drawing/2014/main" id="{EDC5EB6C-6815-45BD-A507-BEF776667389}"/>
              </a:ext>
            </a:extLst>
          </p:cNvPr>
          <p:cNvSpPr txBox="1"/>
          <p:nvPr/>
        </p:nvSpPr>
        <p:spPr>
          <a:xfrm>
            <a:off x="9204945" y="1216714"/>
            <a:ext cx="1225086" cy="2862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dirty="0">
                <a:solidFill>
                  <a:schemeClr val="bg1"/>
                </a:solidFill>
                <a:ea typeface="+mj-ea"/>
              </a:rPr>
              <a:t>example</a:t>
            </a:r>
            <a:endParaRPr lang="en-US" sz="140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AECE3AB-FDA6-4A6E-A4BA-D7EE6E416E41}"/>
              </a:ext>
            </a:extLst>
          </p:cNvPr>
          <p:cNvSpPr txBox="1"/>
          <p:nvPr/>
        </p:nvSpPr>
        <p:spPr>
          <a:xfrm>
            <a:off x="575039" y="1059748"/>
            <a:ext cx="1442301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查看文件目录</a:t>
            </a:r>
            <a:r>
              <a:rPr lang="en-US" altLang="zh-CN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CN" altLang="en-US" sz="16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83982F8-4D2E-46BC-9DDC-5F3727411208}"/>
              </a:ext>
            </a:extLst>
          </p:cNvPr>
          <p:cNvSpPr txBox="1"/>
          <p:nvPr/>
        </p:nvSpPr>
        <p:spPr>
          <a:xfrm>
            <a:off x="393463" y="4245785"/>
            <a:ext cx="1705957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文件新建</a:t>
            </a:r>
            <a:r>
              <a:rPr lang="en-US" altLang="zh-CN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删除</a:t>
            </a:r>
            <a:r>
              <a:rPr lang="en-US" altLang="zh-CN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CN" altLang="en-US" sz="16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文本占位符 3">
            <a:extLst>
              <a:ext uri="{FF2B5EF4-FFF2-40B4-BE49-F238E27FC236}">
                <a16:creationId xmlns:a16="http://schemas.microsoft.com/office/drawing/2014/main" id="{1CC140C5-6E64-407D-BB0E-A630DBDFD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3463" y="108732"/>
            <a:ext cx="11084560" cy="583848"/>
          </a:xfrm>
        </p:spPr>
        <p:txBody>
          <a:bodyPr/>
          <a:lstStyle/>
          <a:p>
            <a:r>
              <a:rPr lang="en-US" altLang="zh-CN" b="1" dirty="0">
                <a:latin typeface="DINPro-Bold"/>
                <a:ea typeface="+mj-ea"/>
              </a:rPr>
              <a:t>UBUNTU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基本操作命令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63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A85316-7622-4C61-8AA9-C16FE14FE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892" y="71712"/>
            <a:ext cx="11084560" cy="583848"/>
          </a:xfrm>
        </p:spPr>
        <p:txBody>
          <a:bodyPr/>
          <a:lstStyle/>
          <a:p>
            <a:r>
              <a:rPr lang="en-US" altLang="zh-CN" b="1" dirty="0">
                <a:latin typeface="DINPro-Bold"/>
                <a:ea typeface="+mj-ea"/>
              </a:rPr>
              <a:t>UBUNTU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基本操作命令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3F72BD4B-2B42-472B-8FD7-24C6CCFA9CB7}"/>
                  </a:ext>
                </a:extLst>
              </p14:cNvPr>
              <p14:cNvContentPartPr/>
              <p14:nvPr/>
            </p14:nvContentPartPr>
            <p14:xfrm>
              <a:off x="11028938" y="4920332"/>
              <a:ext cx="360" cy="36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3F72BD4B-2B42-472B-8FD7-24C6CCFA9C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24618" y="4916012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67BF3482-E698-4A76-ADA7-D302F3ED7DAD}"/>
                  </a:ext>
                </a:extLst>
              </p14:cNvPr>
              <p14:cNvContentPartPr/>
              <p14:nvPr/>
            </p14:nvContentPartPr>
            <p14:xfrm>
              <a:off x="9252698" y="1837652"/>
              <a:ext cx="360" cy="2484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67BF3482-E698-4A76-ADA7-D302F3ED7D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48378" y="1833332"/>
                <a:ext cx="9000" cy="3348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文本框 60">
            <a:extLst>
              <a:ext uri="{FF2B5EF4-FFF2-40B4-BE49-F238E27FC236}">
                <a16:creationId xmlns:a16="http://schemas.microsoft.com/office/drawing/2014/main" id="{DAECE3AB-FDA6-4A6E-A4BA-D7EE6E416E41}"/>
              </a:ext>
            </a:extLst>
          </p:cNvPr>
          <p:cNvSpPr txBox="1"/>
          <p:nvPr/>
        </p:nvSpPr>
        <p:spPr>
          <a:xfrm>
            <a:off x="499398" y="898635"/>
            <a:ext cx="1772239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文件拷贝</a:t>
            </a:r>
            <a:r>
              <a:rPr lang="en-US" altLang="zh-CN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移动：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83982F8-4D2E-46BC-9DDC-5F3727411208}"/>
              </a:ext>
            </a:extLst>
          </p:cNvPr>
          <p:cNvSpPr txBox="1"/>
          <p:nvPr/>
        </p:nvSpPr>
        <p:spPr>
          <a:xfrm>
            <a:off x="499398" y="2980017"/>
            <a:ext cx="2017190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文件搜索：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339001-769C-4B71-AD94-6136AFD7E4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6" y="1305328"/>
            <a:ext cx="9958143" cy="13967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CF9EBC-A361-40F0-A6B2-E6C784FD2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274" y="3216017"/>
            <a:ext cx="9958143" cy="140036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151108-6E88-485A-B7B4-B04A9ED2E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386" y="1715904"/>
            <a:ext cx="676930" cy="27432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B865F2C-238C-4143-A2D7-2275552D50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0081" y="1937766"/>
            <a:ext cx="741089" cy="2519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6EB3F7D-2018-47E0-BECD-31EC34F026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2034" y="2306212"/>
            <a:ext cx="921145" cy="21077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00B04A6-058F-4F99-88BB-ACB46DEE43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7802" y="3702935"/>
            <a:ext cx="1395167" cy="25366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8684B59-CFE1-48BA-9F15-DECC17FAE6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8156" y="4153865"/>
            <a:ext cx="1314450" cy="3048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EF1C90A-A6F1-4632-B739-6D32CA7F6D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26583" y="1304120"/>
            <a:ext cx="1243692" cy="38408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2A2C710-24BC-45CB-89EB-7371E90CF2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8857" y="4949012"/>
            <a:ext cx="1877731" cy="4328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5E7B68-B303-48F9-A07C-85F693F716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841" y="5412718"/>
            <a:ext cx="9688475" cy="72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5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BB8A323-E922-4ECE-84F5-AA1A2F0E2302}"/>
              </a:ext>
            </a:extLst>
          </p:cNvPr>
          <p:cNvSpPr txBox="1"/>
          <p:nvPr/>
        </p:nvSpPr>
        <p:spPr>
          <a:xfrm>
            <a:off x="1065446" y="913749"/>
            <a:ext cx="1772239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查看空间：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4B663704-AC70-4ACB-BBCE-9E68F8342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547" y="881587"/>
            <a:ext cx="7606008" cy="107998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51EEC74-FD0E-4813-9E57-F4E62762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47" y="2330001"/>
            <a:ext cx="8175259" cy="153995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66B0B24A-905F-4198-9F61-D198877C0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551" y="3516666"/>
            <a:ext cx="1409700" cy="2667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88AFC45A-7951-4D2D-B152-37283D11B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5503" y="1255954"/>
            <a:ext cx="2703983" cy="27525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6D161F1-F4AF-4CB0-B9C8-33BF76797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333" y="1609700"/>
            <a:ext cx="3314252" cy="321039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31B0C62-0379-4D07-BB28-1BBC88BF0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551" y="2552349"/>
            <a:ext cx="2596293" cy="52228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B2FA7E5B-84AF-41D3-B0F0-6D5F32381B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3844" y="2552349"/>
            <a:ext cx="2496113" cy="522566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7707087E-3CA2-4211-9DCC-BB7BA123351B}"/>
              </a:ext>
            </a:extLst>
          </p:cNvPr>
          <p:cNvSpPr txBox="1"/>
          <p:nvPr/>
        </p:nvSpPr>
        <p:spPr>
          <a:xfrm>
            <a:off x="602308" y="2366697"/>
            <a:ext cx="1772239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查看与处理进程：</a:t>
            </a:r>
          </a:p>
        </p:txBody>
      </p: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ABF5E158-9FA0-4355-B8CF-7A79CE052C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2892" y="71712"/>
            <a:ext cx="11084560" cy="583848"/>
          </a:xfrm>
        </p:spPr>
        <p:txBody>
          <a:bodyPr/>
          <a:lstStyle/>
          <a:p>
            <a:r>
              <a:rPr lang="en-US" altLang="zh-CN" b="1" dirty="0">
                <a:latin typeface="DINPro-Bold"/>
                <a:ea typeface="+mj-ea"/>
              </a:rPr>
              <a:t>UBUNTU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基本操作命令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B5473C-C360-4014-A1AD-4DCFDF45F8AA}"/>
              </a:ext>
            </a:extLst>
          </p:cNvPr>
          <p:cNvSpPr txBox="1"/>
          <p:nvPr/>
        </p:nvSpPr>
        <p:spPr>
          <a:xfrm>
            <a:off x="798856" y="4081420"/>
            <a:ext cx="1772239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600" b="1" dirty="0" err="1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Jtop</a:t>
            </a: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查看工具：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1865D3-170E-4306-9BC8-5A12336D7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2494" y="3950033"/>
            <a:ext cx="9010650" cy="583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5A557B-D4E5-4F38-9FE1-03246605C9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2495" y="4395352"/>
            <a:ext cx="9010649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4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FC47BC08-B4CD-4D67-8C4D-D6F5C215F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8013" y="129053"/>
            <a:ext cx="11084560" cy="583848"/>
          </a:xfrm>
        </p:spPr>
        <p:txBody>
          <a:bodyPr/>
          <a:lstStyle/>
          <a:p>
            <a:r>
              <a:rPr lang="en-US" altLang="zh-CN" b="1" dirty="0">
                <a:latin typeface="DINPro-Bold"/>
                <a:ea typeface="+mj-ea"/>
              </a:rPr>
              <a:t>UBUNTU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网络管理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612A0F-85E4-4492-812C-56CB9A4180AD}"/>
              </a:ext>
            </a:extLst>
          </p:cNvPr>
          <p:cNvSpPr txBox="1"/>
          <p:nvPr/>
        </p:nvSpPr>
        <p:spPr>
          <a:xfrm>
            <a:off x="576463" y="1377969"/>
            <a:ext cx="1772239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网络管理：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0011CA3-2E8B-418B-8A9D-7DC623F60898}"/>
              </a:ext>
            </a:extLst>
          </p:cNvPr>
          <p:cNvSpPr txBox="1"/>
          <p:nvPr/>
        </p:nvSpPr>
        <p:spPr>
          <a:xfrm>
            <a:off x="164315" y="2948721"/>
            <a:ext cx="1772239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SSH</a:t>
            </a: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远程连接：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DC13134-1C79-4F4F-B4CF-3B3FA8F4D441}"/>
              </a:ext>
            </a:extLst>
          </p:cNvPr>
          <p:cNvSpPr txBox="1"/>
          <p:nvPr/>
        </p:nvSpPr>
        <p:spPr>
          <a:xfrm>
            <a:off x="1714985" y="3008467"/>
            <a:ext cx="9910043" cy="14496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SSH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是专为远程登录会话和其他网络服务提供安全性的协议，有效防止远程管理过程中的信息泄漏。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Noto Sans" panose="020B0502040504020204" pitchFamily="34" charset="0"/>
            </a:endParaRPr>
          </a:p>
          <a:p>
            <a:pPr>
              <a:lnSpc>
                <a:spcPct val="90000"/>
              </a:lnSpc>
            </a:pPr>
            <a:endParaRPr lang="zh-CN" alt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Noto Sans" panose="020B0502040504020204" pitchFamily="34" charset="0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传输数据加密，能够防止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DNS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IP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欺骗</a:t>
            </a:r>
            <a:r>
              <a:rPr lang="zh-CN" altLang="en-US" sz="1400" dirty="0">
                <a:solidFill>
                  <a:schemeClr val="bg1"/>
                </a:solidFill>
                <a:latin typeface="Noto Sans" panose="020B0502040504020204" pitchFamily="34" charset="0"/>
                <a:ea typeface="+mj-ea"/>
                <a:cs typeface="Noto Sans" panose="020B0502040504020204" pitchFamily="34" charset="0"/>
              </a:rPr>
              <a:t>。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传输数据压缩，加快传输速度。</a:t>
            </a: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OpenSSH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是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SSH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协议的免费开源实现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Microsoft YaHei" panose="020B0503020204020204" pitchFamily="34" charset="-122"/>
                <a:cs typeface="Noto Sans" panose="020B0502040504020204" pitchFamily="34" charset="0"/>
              </a:rPr>
              <a:t>, 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Linux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中默认已安装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SSH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客户端，可直接在终端中使用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SSH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命令。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Windows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则需手动安装</a:t>
            </a:r>
            <a:r>
              <a:rPr lang="en-US" altLang="zh-CN" sz="1400" dirty="0" err="1">
                <a:solidFill>
                  <a:schemeClr val="bg1"/>
                </a:solidFill>
                <a:latin typeface="DINPro-Regular"/>
                <a:ea typeface="Microsoft YaHei" panose="020B0503020204020204" pitchFamily="34" charset="-122"/>
                <a:cs typeface="Noto Sans" panose="020B0502040504020204" pitchFamily="34" charset="0"/>
              </a:rPr>
              <a:t>s</a:t>
            </a:r>
            <a:r>
              <a:rPr lang="en-US" altLang="zh-CN" sz="1400" dirty="0" err="1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sh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客户端，较常用的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Windows SSH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客户端有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PuTTY</a:t>
            </a:r>
            <a:r>
              <a:rPr lang="zh-CN" altLang="en-US" sz="1400" dirty="0">
                <a:solidFill>
                  <a:schemeClr val="bg1"/>
                </a:solidFill>
                <a:latin typeface="DINPro-Regular"/>
                <a:ea typeface="+mj-ea"/>
                <a:cs typeface="Noto Sans" panose="020B0502040504020204" pitchFamily="34" charset="0"/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Xshell</a:t>
            </a:r>
            <a:r>
              <a:rPr lang="zh-CN" altLang="en-US" sz="1400" dirty="0">
                <a:solidFill>
                  <a:schemeClr val="bg1"/>
                </a:solidFill>
                <a:latin typeface="DINPro-Regular"/>
                <a:ea typeface="+mj-ea"/>
                <a:cs typeface="Noto Sans" panose="020B0502040504020204" pitchFamily="34" charset="0"/>
              </a:rPr>
              <a:t>、</a:t>
            </a:r>
            <a:r>
              <a:rPr lang="en-US" altLang="zh-CN" sz="1400" dirty="0" err="1">
                <a:solidFill>
                  <a:schemeClr val="bg1"/>
                </a:solidFill>
                <a:latin typeface="DINPro-Regular"/>
                <a:ea typeface="Noto Sans" panose="020B0502040504020204" pitchFamily="34" charset="0"/>
                <a:cs typeface="Noto Sans" panose="020B0502040504020204" pitchFamily="34" charset="0"/>
              </a:rPr>
              <a:t>Mobaxterm</a:t>
            </a:r>
            <a:r>
              <a:rPr lang="zh-CN" altLang="en-US" sz="1400" dirty="0">
                <a:solidFill>
                  <a:schemeClr val="bg1"/>
                </a:solidFill>
                <a:latin typeface="Noto Sans" panose="020B0502040504020204" pitchFamily="34" charset="0"/>
                <a:ea typeface="+mj-ea"/>
                <a:cs typeface="Noto Sans" panose="020B0502040504020204" pitchFamily="34" charset="0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8A6E1AB-867D-412F-9E0C-FF8FB5A7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838" y="4458095"/>
            <a:ext cx="8877342" cy="15924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D6413E-9BFF-420C-9D57-F8465E3D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838" y="1461619"/>
            <a:ext cx="102012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0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BCD399-3F48-4B6B-961C-0B91E47D2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0178" y="147519"/>
            <a:ext cx="11084560" cy="583848"/>
          </a:xfrm>
        </p:spPr>
        <p:txBody>
          <a:bodyPr/>
          <a:lstStyle/>
          <a:p>
            <a:r>
              <a:rPr lang="en-US" sz="2800" b="1" dirty="0" err="1">
                <a:latin typeface="DINPro-Regular"/>
              </a:rPr>
              <a:t>M</a:t>
            </a:r>
            <a:r>
              <a:rPr lang="en-US" altLang="zh-CN" sz="2800" b="1" dirty="0" err="1">
                <a:latin typeface="DINPro-Regular"/>
              </a:rPr>
              <a:t>akefile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基本介绍与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编写规则</a:t>
            </a:r>
            <a:endParaRPr lang="en-US" b="1" dirty="0">
              <a:latin typeface="Microsoft YaHei" panose="020B0503020204020204" pitchFamily="34" charset="-122"/>
              <a:ea typeface="Microsoft YaHei" panose="020B0503020204020204" pitchFamily="34" charset="-122"/>
              <a:cs typeface="Noto Sans" panose="020B0502040504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D134DAC-6784-4409-816C-A6A223741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98" y="3652122"/>
            <a:ext cx="3958330" cy="106785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9A84DED-5C1C-4B3C-99E2-7C3ACD3E8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16" y="4595714"/>
            <a:ext cx="4760848" cy="14616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73B60A38-F445-418D-B244-641592B93E44}"/>
                  </a:ext>
                </a:extLst>
              </p14:cNvPr>
              <p14:cNvContentPartPr/>
              <p14:nvPr/>
            </p14:nvContentPartPr>
            <p14:xfrm>
              <a:off x="3204698" y="5561132"/>
              <a:ext cx="360" cy="36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73B60A38-F445-418D-B244-641592B93E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6058" y="555249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35D1D798-2081-4F7F-90EC-6D451813768E}"/>
                  </a:ext>
                </a:extLst>
              </p14:cNvPr>
              <p14:cNvContentPartPr/>
              <p14:nvPr/>
            </p14:nvContentPartPr>
            <p14:xfrm>
              <a:off x="5712458" y="1951052"/>
              <a:ext cx="4320" cy="3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35D1D798-2081-4F7F-90EC-6D45181376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3458" y="1942412"/>
                <a:ext cx="21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93E40642-BE17-4B54-AF46-672255C1E3B4}"/>
                  </a:ext>
                </a:extLst>
              </p14:cNvPr>
              <p14:cNvContentPartPr/>
              <p14:nvPr/>
            </p14:nvContentPartPr>
            <p14:xfrm>
              <a:off x="5137178" y="2403212"/>
              <a:ext cx="360" cy="36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93E40642-BE17-4B54-AF46-672255C1E3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28538" y="239421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08EC5F7B-01F1-4559-AC8E-5384DBA8DA8E}"/>
                  </a:ext>
                </a:extLst>
              </p14:cNvPr>
              <p14:cNvContentPartPr/>
              <p14:nvPr/>
            </p14:nvContentPartPr>
            <p14:xfrm>
              <a:off x="5128178" y="4241732"/>
              <a:ext cx="3960" cy="3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08EC5F7B-01F1-4559-AC8E-5384DBA8DA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9178" y="4232732"/>
                <a:ext cx="21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A5EDD820-A466-4E35-89FF-5162C6A1A364}"/>
                  </a:ext>
                </a:extLst>
              </p14:cNvPr>
              <p14:cNvContentPartPr/>
              <p14:nvPr/>
            </p14:nvContentPartPr>
            <p14:xfrm>
              <a:off x="5448218" y="5042732"/>
              <a:ext cx="6120" cy="1008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A5EDD820-A466-4E35-89FF-5162C6A1A36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39578" y="5034092"/>
                <a:ext cx="23760" cy="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C28ECEA4-0369-49B5-AC7D-3E41FF406E25}"/>
                  </a:ext>
                </a:extLst>
              </p14:cNvPr>
              <p14:cNvContentPartPr/>
              <p14:nvPr/>
            </p14:nvContentPartPr>
            <p14:xfrm>
              <a:off x="4826138" y="5373212"/>
              <a:ext cx="360" cy="36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C28ECEA4-0369-49B5-AC7D-3E41FF406E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17498" y="5364212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图片 39">
            <a:extLst>
              <a:ext uri="{FF2B5EF4-FFF2-40B4-BE49-F238E27FC236}">
                <a16:creationId xmlns:a16="http://schemas.microsoft.com/office/drawing/2014/main" id="{DCC753F8-42FC-495E-8CF5-0A34144521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646" y="5994200"/>
            <a:ext cx="4825798" cy="597647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85D790C1-539D-4FFF-AF15-6BA721213B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91972" y="4366992"/>
            <a:ext cx="5285215" cy="2211575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BB9C1971-6B6D-417D-8203-220EDC7E44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3928" y="2751721"/>
            <a:ext cx="3886200" cy="89535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EA20F71C-3A18-4E61-9F4D-D8182DA4FE9D}"/>
              </a:ext>
            </a:extLst>
          </p:cNvPr>
          <p:cNvSpPr txBox="1"/>
          <p:nvPr/>
        </p:nvSpPr>
        <p:spPr>
          <a:xfrm>
            <a:off x="361798" y="2399085"/>
            <a:ext cx="4604692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600" b="1" dirty="0" err="1">
                <a:solidFill>
                  <a:schemeClr val="tx2"/>
                </a:solidFill>
                <a:latin typeface="+mj-lt"/>
                <a:ea typeface="+mj-ea"/>
              </a:rPr>
              <a:t>Makefile</a:t>
            </a:r>
            <a:r>
              <a:rPr lang="en-US" altLang="zh-CN" sz="1600" b="1" dirty="0">
                <a:solidFill>
                  <a:schemeClr val="tx2"/>
                </a:solidFill>
                <a:latin typeface="+mj-lt"/>
                <a:ea typeface="+mj-ea"/>
              </a:rPr>
              <a:t> </a:t>
            </a: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编写规则：</a:t>
            </a:r>
            <a:endParaRPr lang="en-US" sz="16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1B4A9A-A590-4AF6-AF3F-19BA253BA2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05704" y="2751721"/>
            <a:ext cx="5371484" cy="155593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7F8B09E-7B15-477B-805A-C152C8C4AB86}"/>
              </a:ext>
            </a:extLst>
          </p:cNvPr>
          <p:cNvSpPr txBox="1"/>
          <p:nvPr/>
        </p:nvSpPr>
        <p:spPr>
          <a:xfrm>
            <a:off x="6205704" y="2380600"/>
            <a:ext cx="2213804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多个</a:t>
            </a:r>
            <a:r>
              <a:rPr lang="en-US" altLang="zh-CN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c</a:t>
            </a: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的工程文件：</a:t>
            </a:r>
            <a:endParaRPr lang="en-US" sz="16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Noto Sans" panose="020B0502040504020204" pitchFamily="34" charset="0"/>
            </a:endParaRPr>
          </a:p>
        </p:txBody>
      </p:sp>
      <p:sp>
        <p:nvSpPr>
          <p:cNvPr id="17" name="内容占位符 4">
            <a:extLst>
              <a:ext uri="{FF2B5EF4-FFF2-40B4-BE49-F238E27FC236}">
                <a16:creationId xmlns:a16="http://schemas.microsoft.com/office/drawing/2014/main" id="{1D6AB994-E245-4A05-BE46-644F624DD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928" y="846705"/>
            <a:ext cx="11084560" cy="1205830"/>
          </a:xfrm>
        </p:spPr>
        <p:txBody>
          <a:bodyPr/>
          <a:lstStyle/>
          <a:p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</a:t>
            </a:r>
            <a:r>
              <a:rPr lang="en-US" altLang="zh-CN" sz="1800" b="1" dirty="0" err="1">
                <a:solidFill>
                  <a:schemeClr val="tx2"/>
                </a:solidFill>
                <a:latin typeface="DINPro-Regular"/>
                <a:ea typeface="+mj-ea"/>
              </a:rPr>
              <a:t>Makefile</a:t>
            </a:r>
            <a:r>
              <a:rPr lang="zh-CN" altLang="en-US" sz="1800" b="1" dirty="0">
                <a:solidFill>
                  <a:schemeClr val="tx2"/>
                </a:solidFill>
                <a:latin typeface="DINPro-Regular"/>
                <a:ea typeface="+mj-ea"/>
              </a:rPr>
              <a:t>：</a:t>
            </a:r>
            <a:endParaRPr lang="en-US" altLang="zh-CN" sz="1800" b="1" dirty="0">
              <a:solidFill>
                <a:schemeClr val="tx2"/>
              </a:solidFill>
              <a:latin typeface="DINPro-Regular"/>
              <a:ea typeface="+mj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当一个工程中的源文件不计数，其按类型、功能、模块分别放在若干个目录中，</a:t>
            </a:r>
            <a:r>
              <a:rPr lang="en-US" altLang="zh-CN" sz="1600" dirty="0" err="1">
                <a:latin typeface="DINPro-Regular"/>
                <a:ea typeface="Microsoft YaHei" panose="020B0503020204020204" pitchFamily="34" charset="-122"/>
              </a:rPr>
              <a:t>makefile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定义了一系列的规则，可以来指定哪些文件需要先编译，哪些文件需要后编译，哪些文件需要重新编译。</a:t>
            </a:r>
            <a:r>
              <a:rPr lang="en-US" altLang="zh-CN" sz="1600" dirty="0" err="1">
                <a:latin typeface="DINPro-Regular"/>
                <a:ea typeface="Microsoft YaHei" panose="020B0503020204020204" pitchFamily="34" charset="-122"/>
              </a:rPr>
              <a:t>makefile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就像一个</a:t>
            </a:r>
            <a:r>
              <a:rPr lang="en-US" altLang="zh-CN" sz="1400" dirty="0">
                <a:latin typeface="DINPro-Regular"/>
                <a:ea typeface="Microsoft YaHei" panose="020B0503020204020204" pitchFamily="34" charset="-122"/>
              </a:rPr>
              <a:t>Shell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脚本一样，可以实现</a:t>
            </a:r>
            <a:r>
              <a:rPr lang="en-US" altLang="zh-CN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自动化编译”，一旦写好，只需要一个</a:t>
            </a:r>
            <a:r>
              <a:rPr lang="en-US" altLang="zh-CN" sz="1600" dirty="0">
                <a:latin typeface="DINPro-Regular"/>
                <a:ea typeface="Microsoft YaHei" panose="020B0503020204020204" pitchFamily="34" charset="-122"/>
              </a:rPr>
              <a:t>make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命令，整个工程完全自动编译，极大的提高了软件开发的效率</a:t>
            </a:r>
            <a:r>
              <a:rPr lang="zh-CN" altLang="en-US" sz="1400" dirty="0">
                <a:latin typeface="+mj-ea"/>
                <a:ea typeface="+mj-ea"/>
              </a:rPr>
              <a:t>。</a:t>
            </a:r>
            <a:endParaRPr lang="en-US" altLang="zh-CN" sz="1400" dirty="0">
              <a:latin typeface="+mj-ea"/>
              <a:ea typeface="+mj-ea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562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>
            <a:extLst>
              <a:ext uri="{FF2B5EF4-FFF2-40B4-BE49-F238E27FC236}">
                <a16:creationId xmlns:a16="http://schemas.microsoft.com/office/drawing/2014/main" id="{5F163532-ADB1-42BF-9C80-34A4D3B63E6E}"/>
              </a:ext>
            </a:extLst>
          </p:cNvPr>
          <p:cNvSpPr txBox="1">
            <a:spLocks/>
          </p:cNvSpPr>
          <p:nvPr/>
        </p:nvSpPr>
        <p:spPr>
          <a:xfrm>
            <a:off x="-1001612" y="1685060"/>
            <a:ext cx="7356234" cy="982855"/>
          </a:xfrm>
          <a:prstGeom prst="rect">
            <a:avLst/>
          </a:prstGeom>
        </p:spPr>
        <p:txBody>
          <a:bodyPr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7995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5990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3985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1980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6000" kern="0" dirty="0">
                <a:solidFill>
                  <a:schemeClr val="tx1"/>
                </a:solidFill>
                <a:latin typeface="DINPro-Bold"/>
                <a:cs typeface="David" panose="020E0502060401010101" pitchFamily="34" charset="-79"/>
              </a:rPr>
              <a:t>Thank you</a:t>
            </a:r>
          </a:p>
        </p:txBody>
      </p:sp>
      <p:sp>
        <p:nvSpPr>
          <p:cNvPr id="3" name="Title 10">
            <a:extLst>
              <a:ext uri="{FF2B5EF4-FFF2-40B4-BE49-F238E27FC236}">
                <a16:creationId xmlns:a16="http://schemas.microsoft.com/office/drawing/2014/main" id="{5C4C65ED-D401-4834-BF9B-44B02364F2AB}"/>
              </a:ext>
            </a:extLst>
          </p:cNvPr>
          <p:cNvSpPr txBox="1">
            <a:spLocks/>
          </p:cNvSpPr>
          <p:nvPr/>
        </p:nvSpPr>
        <p:spPr>
          <a:xfrm>
            <a:off x="674508" y="3802463"/>
            <a:ext cx="7937370" cy="982855"/>
          </a:xfrm>
          <a:prstGeom prst="rect">
            <a:avLst/>
          </a:prstGeom>
        </p:spPr>
        <p:txBody>
          <a:bodyPr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1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5pPr>
            <a:lvl6pPr marL="507995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6pPr>
            <a:lvl7pPr marL="1015990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7pPr>
            <a:lvl8pPr marL="1523985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8pPr>
            <a:lvl9pPr marL="2031980" algn="l" rtl="0" eaLnBrk="1" fontAlgn="base" hangingPunct="1">
              <a:spcBef>
                <a:spcPct val="0"/>
              </a:spcBef>
              <a:spcAft>
                <a:spcPct val="0"/>
              </a:spcAft>
              <a:defRPr sz="3556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  <a:latin typeface="DINPro-Regular"/>
                <a:cs typeface="David" panose="020E0502060401010101" pitchFamily="34" charset="-79"/>
              </a:rPr>
              <a:t>CUDA on arm platform </a:t>
            </a:r>
            <a:r>
              <a:rPr lang="en-US" altLang="zh-CN" sz="2400" dirty="0">
                <a:solidFill>
                  <a:schemeClr val="tx1"/>
                </a:solidFill>
                <a:latin typeface="+mj-ea"/>
                <a:cs typeface="David" panose="020E0502060401010101" pitchFamily="34" charset="-79"/>
              </a:rPr>
              <a:t>---</a:t>
            </a:r>
            <a:r>
              <a:rPr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学习</a:t>
            </a:r>
            <a:r>
              <a:rPr lang="en-US" altLang="zh-CN" sz="2400" dirty="0">
                <a:solidFill>
                  <a:schemeClr val="tx1"/>
                </a:solidFill>
                <a:latin typeface="DINPro-Regular"/>
                <a:ea typeface="Microsoft YaHei" panose="020B0503020204020204" pitchFamily="34" charset="-122"/>
                <a:cs typeface="David" panose="020E0502060401010101" pitchFamily="34" charset="-79"/>
              </a:rPr>
              <a:t>GPU</a:t>
            </a:r>
            <a:r>
              <a:rPr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编程，迈上</a:t>
            </a:r>
            <a:r>
              <a:rPr lang="en-US" altLang="zh-CN" sz="2400" dirty="0">
                <a:solidFill>
                  <a:schemeClr val="tx1"/>
                </a:solidFill>
                <a:latin typeface="DINPro-Regular"/>
                <a:ea typeface="Microsoft YaHei" panose="020B0503020204020204" pitchFamily="34" charset="-122"/>
                <a:cs typeface="David" panose="020E0502060401010101" pitchFamily="34" charset="-79"/>
              </a:rPr>
              <a:t>AI</a:t>
            </a:r>
            <a:r>
              <a:rPr lang="zh-CN" altLang="en-US" sz="20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科研的制高点，让你的职业生涯快人一步！</a:t>
            </a:r>
            <a:endParaRPr lang="zh-CN" altLang="en-US" sz="2400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avid" panose="020E0502060401010101" pitchFamily="34" charset="-79"/>
            </a:endParaRPr>
          </a:p>
          <a:p>
            <a:br>
              <a:rPr lang="en-US" altLang="zh-CN" sz="3600" kern="0" cap="none" dirty="0">
                <a:solidFill>
                  <a:schemeClr val="lt1"/>
                </a:solidFill>
                <a:latin typeface="+mn-ea"/>
                <a:ea typeface="+mn-ea"/>
                <a:cs typeface="David" panose="020E0502060401010101" pitchFamily="34" charset="-79"/>
                <a:sym typeface="Trebuchet MS"/>
              </a:rPr>
            </a:br>
            <a:endParaRPr lang="en-US" sz="3200" kern="0" dirty="0">
              <a:latin typeface="+mn-ea"/>
              <a:ea typeface="+mn-ea"/>
              <a:cs typeface="David" panose="020E0502060401010101" pitchFamily="34" charset="-79"/>
            </a:endParaRPr>
          </a:p>
        </p:txBody>
      </p:sp>
      <p:pic>
        <p:nvPicPr>
          <p:cNvPr id="5" name="图片 4" descr="一些文字和图案&#10;&#10;描述已自动生成">
            <a:extLst>
              <a:ext uri="{FF2B5EF4-FFF2-40B4-BE49-F238E27FC236}">
                <a16:creationId xmlns:a16="http://schemas.microsoft.com/office/drawing/2014/main" id="{8FA6A318-A934-4076-B25B-F0129497C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38" y="4143061"/>
            <a:ext cx="2081211" cy="20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3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765F-D6C8-4DE1-BA43-FA6898A97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1234" y="175781"/>
            <a:ext cx="11084560" cy="65659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eaLnBrk="0" latinLnBrk="0" hangingPunct="0"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all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课程目录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5F5985-2CFB-4369-9586-A6E3755D7676}"/>
              </a:ext>
            </a:extLst>
          </p:cNvPr>
          <p:cNvSpPr/>
          <p:nvPr/>
        </p:nvSpPr>
        <p:spPr bwMode="auto">
          <a:xfrm>
            <a:off x="584462" y="1320800"/>
            <a:ext cx="11267178" cy="419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R="0" lvl="0" fontAlgn="base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SzPct val="100000"/>
            </a:pPr>
            <a:endParaRPr lang="en-US" altLang="zh-CN" sz="2000" kern="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DC2246-2FA8-4DDE-B292-23E49F38E670}"/>
              </a:ext>
            </a:extLst>
          </p:cNvPr>
          <p:cNvSpPr txBox="1"/>
          <p:nvPr/>
        </p:nvSpPr>
        <p:spPr>
          <a:xfrm>
            <a:off x="1289712" y="1641068"/>
            <a:ext cx="9466271" cy="378565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Noto Sans" panose="020B0502040504020204" pitchFamily="34" charset="0"/>
                <a:ea typeface="Microsoft YaHei" panose="020B0503020204020204" pitchFamily="34" charset="-122"/>
                <a:cs typeface="Noto Sans" panose="020B0502040504020204" pitchFamily="34" charset="0"/>
              </a:rPr>
              <a:t>操作系统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DINPro-Regular"/>
                <a:ea typeface="+mj-ea"/>
              </a:rPr>
              <a:t>L</a:t>
            </a:r>
            <a:r>
              <a:rPr lang="en-US" altLang="zh-CN" sz="2400" dirty="0">
                <a:solidFill>
                  <a:schemeClr val="bg1"/>
                </a:solidFill>
                <a:latin typeface="DINPro-Regular"/>
                <a:ea typeface="+mj-ea"/>
              </a:rPr>
              <a:t>inux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操作系统发展历史、内核与发行版本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DINPro-Regular"/>
                <a:ea typeface="+mj-ea"/>
              </a:rPr>
              <a:t>L4T Ubuntu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bg1"/>
                </a:solidFill>
                <a:latin typeface="DINPro-Regular"/>
                <a:ea typeface="+mj-ea"/>
              </a:rPr>
              <a:t>X86 Ubuntu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系统的区别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" panose="020B0502040504020204" pitchFamily="34" charset="0"/>
              </a:rPr>
              <a:t>实验平台与基本开发环境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DINPro-Regular"/>
                <a:ea typeface="+mj-ea"/>
              </a:rPr>
              <a:t>Ubuntu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文件管理</a:t>
            </a:r>
            <a:r>
              <a:rPr lang="en-US" altLang="zh-CN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目录结构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DINPro-Regular"/>
                <a:ea typeface="+mj-ea"/>
              </a:rPr>
              <a:t>Ubuntu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用户权限管理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DINPro-Regular"/>
                <a:ea typeface="+mj-ea"/>
              </a:rPr>
              <a:t>Ubuntu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常用命令的基本使用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DINPro-Regular"/>
                <a:ea typeface="+mj-ea"/>
              </a:rPr>
              <a:t>Ubuntu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网络管理与</a:t>
            </a:r>
            <a:r>
              <a:rPr lang="en-US" altLang="zh-CN" sz="2400" dirty="0">
                <a:solidFill>
                  <a:schemeClr val="bg1"/>
                </a:solidFill>
                <a:latin typeface="DINPro-Regular"/>
                <a:ea typeface="+mj-ea"/>
              </a:rPr>
              <a:t>SSH</a:t>
            </a: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bg1"/>
                </a:solidFill>
                <a:latin typeface="DINPro-Regular"/>
                <a:ea typeface="+mj-ea"/>
              </a:rPr>
              <a:t>Makefile</a:t>
            </a:r>
            <a:r>
              <a:rPr lang="zh-CN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的基本介绍与编写规则</a:t>
            </a:r>
            <a:endParaRPr lang="en-US" altLang="zh-CN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3807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50C316F-992F-40D8-AA02-4F4A5B3F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220" y="103694"/>
            <a:ext cx="11084560" cy="656590"/>
          </a:xfrm>
        </p:spPr>
        <p:txBody>
          <a:bodyPr/>
          <a:lstStyle/>
          <a:p>
            <a:r>
              <a:rPr lang="zh-CN" altLang="en-US" sz="28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操作系统</a:t>
            </a:r>
            <a:endParaRPr lang="en-US" sz="2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avid" panose="020E0502060401010101" pitchFamily="34" charset="-79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33D0C55-D478-4AAB-A5DA-8D54838494A8}"/>
              </a:ext>
            </a:extLst>
          </p:cNvPr>
          <p:cNvSpPr txBox="1"/>
          <p:nvPr/>
        </p:nvSpPr>
        <p:spPr>
          <a:xfrm>
            <a:off x="6532776" y="1632158"/>
            <a:ext cx="5458119" cy="30839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操作系统的作用：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是现代计算机系统中最基本和最重要的系统软件。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是配置在计算机硬件上的第一层软件，是对硬件系统的首次扩展。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主要作用是管理好硬件设备，并为用户和应用程序提供一个简单的接口，以便于使用。</a:t>
            </a:r>
            <a:endParaRPr lang="en-US" altLang="zh-CN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而其他的诸如编译程序、数据库管理系统，以及大量的应用软件，都直接依赖于操作系统的支持。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EAD9BAA2-6454-4B26-B086-F2CB52D6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1" y="1564198"/>
            <a:ext cx="5527006" cy="372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05FB-27F4-439E-9784-6EF881AF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-18187"/>
            <a:ext cx="11084560" cy="656590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  <a:latin typeface="DINPro-Regular"/>
                <a:ea typeface="Microsoft YaHei" panose="020B0503020204020204" pitchFamily="34" charset="-122"/>
                <a:cs typeface="David" panose="020E0502060401010101" pitchFamily="34" charset="-79"/>
              </a:rPr>
              <a:t>Linux</a:t>
            </a:r>
            <a:r>
              <a:rPr lang="zh-CN" altLang="en-US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操作系统发展历史</a:t>
            </a:r>
            <a:endParaRPr lang="zh-CN" altLang="en-US" sz="2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avid" panose="020E0502060401010101" pitchFamily="34" charset="-79"/>
            </a:endParaRPr>
          </a:p>
        </p:txBody>
      </p:sp>
      <p:pic>
        <p:nvPicPr>
          <p:cNvPr id="8" name="图片 7" descr="图片包含 游戏机, 乐高, 玩具, 电路&#10;&#10;描述已自动生成">
            <a:extLst>
              <a:ext uri="{FF2B5EF4-FFF2-40B4-BE49-F238E27FC236}">
                <a16:creationId xmlns:a16="http://schemas.microsoft.com/office/drawing/2014/main" id="{60D3317A-8C61-4062-9F74-536ACF6FB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10" y="567522"/>
            <a:ext cx="4767726" cy="3390293"/>
          </a:xfrm>
          <a:prstGeom prst="rect">
            <a:avLst/>
          </a:prstGeom>
        </p:spPr>
      </p:pic>
      <p:pic>
        <p:nvPicPr>
          <p:cNvPr id="15" name="图片 14" descr="戴眼镜的男人的黑白照片&#10;&#10;描述已自动生成">
            <a:extLst>
              <a:ext uri="{FF2B5EF4-FFF2-40B4-BE49-F238E27FC236}">
                <a16:creationId xmlns:a16="http://schemas.microsoft.com/office/drawing/2014/main" id="{3D3E4CCB-7B30-411D-AC31-9E9789CE4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01" y="3579435"/>
            <a:ext cx="3350919" cy="2099347"/>
          </a:xfrm>
          <a:prstGeom prst="rect">
            <a:avLst/>
          </a:prstGeom>
        </p:spPr>
      </p:pic>
      <p:pic>
        <p:nvPicPr>
          <p:cNvPr id="17" name="图片 16" descr="穿白色衣服的人&#10;&#10;描述已自动生成">
            <a:extLst>
              <a:ext uri="{FF2B5EF4-FFF2-40B4-BE49-F238E27FC236}">
                <a16:creationId xmlns:a16="http://schemas.microsoft.com/office/drawing/2014/main" id="{781A81D4-1F80-4452-828E-B69301F76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953" y="4251871"/>
            <a:ext cx="1532487" cy="2210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B9DAB7-3A3C-4B50-97D3-581C04B46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7188" y="885462"/>
            <a:ext cx="4526677" cy="33875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8226290-D352-4205-B716-09FD2CB47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863" y="3045500"/>
            <a:ext cx="4922187" cy="30204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0665A3-58BC-4975-A979-145C55F7807B}"/>
              </a:ext>
            </a:extLst>
          </p:cNvPr>
          <p:cNvSpPr txBox="1"/>
          <p:nvPr/>
        </p:nvSpPr>
        <p:spPr>
          <a:xfrm>
            <a:off x="693601" y="5939329"/>
            <a:ext cx="5464704" cy="6740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DINPro-Regular"/>
                <a:hlinkClick r:id="rId7"/>
              </a:rPr>
              <a:t>https://ubuntu.com/download/desktop</a:t>
            </a:r>
            <a:endParaRPr lang="en-US" sz="1400" dirty="0">
              <a:solidFill>
                <a:schemeClr val="bg1"/>
              </a:solidFill>
              <a:latin typeface="DINPro-Regular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DINPro-Regular"/>
                <a:hlinkClick r:id="rId8"/>
              </a:rPr>
              <a:t>https://ubuntu.com/download/server/arm</a:t>
            </a:r>
            <a:endParaRPr lang="en-US" sz="1400" dirty="0">
              <a:solidFill>
                <a:schemeClr val="bg1"/>
              </a:solidFill>
              <a:latin typeface="DINPro-Regular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  <a:latin typeface="DINPro-Regular"/>
                <a:hlinkClick r:id="rId9"/>
              </a:rPr>
              <a:t>https://ubuntu.com/tutorials/install-ubuntu-desktop#1-overview</a:t>
            </a:r>
            <a:endParaRPr lang="en-US" sz="1400" dirty="0">
              <a:solidFill>
                <a:schemeClr val="bg1"/>
              </a:solidFill>
              <a:latin typeface="DINPro-Regular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C89DCA7-9552-44F1-8937-036F355611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02923" y="2296350"/>
            <a:ext cx="1837616" cy="13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2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05FB-27F4-439E-9784-6EF881AF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91" y="-28705"/>
            <a:ext cx="11084560" cy="656590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  <a:latin typeface="DINPro-Regular"/>
                <a:cs typeface="David" panose="020E0502060401010101" pitchFamily="34" charset="-79"/>
              </a:rPr>
              <a:t>X86 Ubuntu</a:t>
            </a:r>
            <a:r>
              <a:rPr lang="zh-CN" altLang="en-US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与</a:t>
            </a:r>
            <a:r>
              <a:rPr lang="en-US" altLang="zh-CN" sz="2800" dirty="0">
                <a:solidFill>
                  <a:schemeClr val="tx2"/>
                </a:solidFill>
                <a:latin typeface="DINPro-Regular"/>
                <a:cs typeface="David" panose="020E0502060401010101" pitchFamily="34" charset="-79"/>
              </a:rPr>
              <a:t>L4T Ubuntu</a:t>
            </a:r>
            <a:r>
              <a:rPr lang="zh-CN" altLang="en-US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的区别</a:t>
            </a:r>
            <a:endParaRPr lang="zh-CN" altLang="en-US" sz="2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avid" panose="020E0502060401010101" pitchFamily="34" charset="-79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2E7CCA-19DB-4CD7-B135-8FC27261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660" y="2788715"/>
            <a:ext cx="5349239" cy="347117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996045-5B0B-4E06-9613-200A2520CA25}"/>
              </a:ext>
            </a:extLst>
          </p:cNvPr>
          <p:cNvSpPr txBox="1"/>
          <p:nvPr/>
        </p:nvSpPr>
        <p:spPr>
          <a:xfrm>
            <a:off x="279491" y="3567310"/>
            <a:ext cx="6090354" cy="311162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应用场景：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处理器定位于嵌入式平台，应用在开发板、边缘设备、智能设备上；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X86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定位于桌面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PC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和服务器。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90000"/>
              </a:lnSpc>
            </a:pP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Microsoft YaHei" panose="020B0503020204020204" pitchFamily="34" charset="-122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是为了低功耗高效率设计的，而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Microsoft YaHei" panose="020B0503020204020204" pitchFamily="34" charset="-122"/>
              </a:rPr>
              <a:t>X86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是为了追求高性能。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lnSpc>
                <a:spcPct val="90000"/>
              </a:lnSpc>
            </a:pP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设计架构：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是精简指令集</a:t>
            </a:r>
            <a:r>
              <a:rPr lang="zh-CN" altLang="en-US" sz="1400" dirty="0">
                <a:solidFill>
                  <a:schemeClr val="bg1"/>
                </a:solidFill>
                <a:latin typeface="DINPro-Regular"/>
                <a:ea typeface="+mj-ea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RISC</a:t>
            </a:r>
            <a:r>
              <a:rPr lang="zh-CN" altLang="en-US" sz="1400" dirty="0">
                <a:solidFill>
                  <a:schemeClr val="bg1"/>
                </a:solidFill>
                <a:latin typeface="DINPro-Regular"/>
                <a:ea typeface="+mj-ea"/>
              </a:rPr>
              <a:t>）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架构；</a:t>
            </a:r>
            <a:r>
              <a:rPr lang="en-US" sz="1400" dirty="0">
                <a:solidFill>
                  <a:schemeClr val="bg1"/>
                </a:solidFill>
                <a:latin typeface="DINPro-Regular"/>
                <a:ea typeface="+mj-ea"/>
              </a:rPr>
              <a:t>x86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是复杂指令集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DINPro-Regular"/>
                <a:ea typeface="+mj-ea"/>
              </a:rPr>
              <a:t>CISC)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90000"/>
              </a:lnSpc>
            </a:pP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90000"/>
              </a:lnSpc>
            </a:pP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几乎都采用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Linux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的操作系统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；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X86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多为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window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系统也可采用</a:t>
            </a:r>
            <a:r>
              <a:rPr lang="en-US" altLang="zh-CN" sz="1400" dirty="0" err="1">
                <a:solidFill>
                  <a:schemeClr val="bg1"/>
                </a:solidFill>
                <a:latin typeface="DINPro-Regular"/>
                <a:ea typeface="+mj-ea"/>
              </a:rPr>
              <a:t>linux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操作系统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。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just">
              <a:lnSpc>
                <a:spcPct val="90000"/>
              </a:lnSpc>
            </a:pPr>
            <a:endParaRPr lang="en-US" altLang="zh-CN" sz="1600" dirty="0">
              <a:solidFill>
                <a:srgbClr val="FF0000"/>
              </a:solidFill>
              <a:latin typeface="+mj-ea"/>
              <a:ea typeface="+mj-ea"/>
            </a:endParaRP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F03683-28AC-48E2-BAE6-1F388C791049}"/>
              </a:ext>
            </a:extLst>
          </p:cNvPr>
          <p:cNvSpPr txBox="1"/>
          <p:nvPr/>
        </p:nvSpPr>
        <p:spPr>
          <a:xfrm>
            <a:off x="279491" y="1626962"/>
            <a:ext cx="11287198" cy="5355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DINPro-Regular"/>
              </a:rPr>
              <a:t>L4T Ubuntu</a:t>
            </a:r>
            <a:r>
              <a:rPr lang="zh-CN" altLang="en-US" sz="1600" b="1" dirty="0">
                <a:solidFill>
                  <a:schemeClr val="tx2"/>
                </a:solidFill>
                <a:latin typeface="DINPro-Regular"/>
              </a:rPr>
              <a:t>：</a:t>
            </a:r>
            <a:r>
              <a:rPr lang="en-US" sz="1400" dirty="0">
                <a:solidFill>
                  <a:schemeClr val="bg1"/>
                </a:solidFill>
                <a:latin typeface="DINPro-Regular"/>
                <a:ea typeface="+mj-ea"/>
              </a:rPr>
              <a:t>L4T</a:t>
            </a:r>
            <a:r>
              <a:rPr lang="en-US" sz="1400" dirty="0">
                <a:solidFill>
                  <a:schemeClr val="bg1"/>
                </a:solidFill>
                <a:ea typeface="+mj-ea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</a:t>
            </a:r>
            <a:r>
              <a:rPr lang="en-US" sz="1400" dirty="0" err="1">
                <a:solidFill>
                  <a:schemeClr val="bg1"/>
                </a:solidFill>
                <a:latin typeface="DINPro-Regular"/>
                <a:ea typeface="+mj-ea"/>
              </a:rPr>
              <a:t>linux</a:t>
            </a:r>
            <a:r>
              <a:rPr lang="en-US" sz="1400" dirty="0">
                <a:solidFill>
                  <a:schemeClr val="bg1"/>
                </a:solidFill>
                <a:latin typeface="DINPro-Regular"/>
                <a:ea typeface="+mj-ea"/>
              </a:rPr>
              <a:t> for </a:t>
            </a:r>
            <a:r>
              <a:rPr lang="en-US" sz="1400" dirty="0" err="1">
                <a:solidFill>
                  <a:schemeClr val="bg1"/>
                </a:solidFill>
                <a:latin typeface="DINPro-Regular"/>
                <a:ea typeface="+mj-ea"/>
              </a:rPr>
              <a:t>tegra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的缩写</a:t>
            </a: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DINPro-Regular"/>
                <a:ea typeface="+mj-ea"/>
              </a:rPr>
              <a:t>Tegra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是集成了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架构的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NVIDIA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的处理器芯片，所以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L4T Ubuntu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就是为运行在基于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架构的</a:t>
            </a:r>
            <a:r>
              <a:rPr lang="en-US" altLang="zh-CN" sz="1400" dirty="0" err="1">
                <a:solidFill>
                  <a:schemeClr val="bg1"/>
                </a:solidFill>
                <a:latin typeface="DINPro-Regular"/>
                <a:ea typeface="+mj-ea"/>
              </a:rPr>
              <a:t>Tegra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芯片上的</a:t>
            </a:r>
            <a:r>
              <a:rPr lang="en-US" altLang="zh-CN" sz="1400" dirty="0" err="1">
                <a:solidFill>
                  <a:schemeClr val="bg1"/>
                </a:solidFill>
                <a:latin typeface="DINPro-Regular"/>
                <a:ea typeface="+mj-ea"/>
              </a:rPr>
              <a:t>linux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 ubuntu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版本的操作系统，它是专门为</a:t>
            </a:r>
            <a:r>
              <a:rPr lang="en-US" altLang="zh-CN" sz="1400" dirty="0" err="1">
                <a:solidFill>
                  <a:schemeClr val="bg1"/>
                </a:solidFill>
                <a:latin typeface="DINPro-Regular"/>
                <a:ea typeface="+mj-ea"/>
              </a:rPr>
              <a:t>Tegra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定制的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Ubuntu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特殊版本。</a:t>
            </a: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F8755B-552E-4191-9236-288D0D1DACA1}"/>
              </a:ext>
            </a:extLst>
          </p:cNvPr>
          <p:cNvSpPr txBox="1"/>
          <p:nvPr/>
        </p:nvSpPr>
        <p:spPr>
          <a:xfrm>
            <a:off x="-148615" y="1130692"/>
            <a:ext cx="6711885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  <a:latin typeface="DINPro-Regular"/>
              </a:rPr>
              <a:t>X86 Ubuntu</a:t>
            </a:r>
            <a:r>
              <a:rPr lang="en-US" sz="1600" b="1" dirty="0">
                <a:solidFill>
                  <a:schemeClr val="tx2"/>
                </a:solidFill>
                <a:latin typeface="DINPro-Regular"/>
              </a:rPr>
              <a:t> </a:t>
            </a:r>
            <a:r>
              <a:rPr lang="zh-CN" altLang="en-US" sz="1600" b="1" dirty="0">
                <a:solidFill>
                  <a:schemeClr val="tx2"/>
                </a:solidFill>
                <a:latin typeface="Trebuchet MS" panose="020B0603020202020204" pitchFamily="34" charset="0"/>
              </a:rPr>
              <a:t>：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是指运行在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X86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架构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CPU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400" dirty="0" err="1">
                <a:solidFill>
                  <a:schemeClr val="bg1"/>
                </a:solidFill>
                <a:latin typeface="DINPro-Regular"/>
                <a:ea typeface="+mj-ea"/>
              </a:rPr>
              <a:t>linux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 ubuntu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版本的操作系统。</a:t>
            </a:r>
            <a:endParaRPr lang="en-US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8CADD9C-B05C-43F9-A59F-1BC02A0632B5}"/>
              </a:ext>
            </a:extLst>
          </p:cNvPr>
          <p:cNvSpPr txBox="1"/>
          <p:nvPr/>
        </p:nvSpPr>
        <p:spPr>
          <a:xfrm>
            <a:off x="181004" y="3001984"/>
            <a:ext cx="4005915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de-DE" altLang="zh-CN" b="1" dirty="0">
                <a:solidFill>
                  <a:schemeClr val="tx2"/>
                </a:solidFill>
                <a:latin typeface="DINPro-Regular"/>
                <a:ea typeface="+mj-ea"/>
              </a:rPr>
              <a:t>X86 Ubuntu</a:t>
            </a:r>
            <a:r>
              <a:rPr lang="zh-CN" altLang="de-DE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与</a:t>
            </a:r>
            <a:r>
              <a:rPr lang="de-DE" altLang="zh-CN" b="1" dirty="0">
                <a:solidFill>
                  <a:schemeClr val="tx2"/>
                </a:solidFill>
                <a:latin typeface="DINPro-Regular"/>
                <a:ea typeface="+mj-ea"/>
              </a:rPr>
              <a:t>L4T Ubuntu</a:t>
            </a:r>
            <a:r>
              <a:rPr lang="zh-CN" altLang="en-US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主要区别</a:t>
            </a:r>
            <a:r>
              <a:rPr lang="zh-CN" altLang="en-US" b="1" dirty="0">
                <a:solidFill>
                  <a:schemeClr val="tx2"/>
                </a:solidFill>
                <a:latin typeface="+mj-ea"/>
                <a:ea typeface="+mj-ea"/>
              </a:rPr>
              <a:t>：</a:t>
            </a:r>
            <a:endParaRPr lang="en-US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2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10DA225-63CB-4BB2-892D-3FF4FB2E8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3" y="1036949"/>
            <a:ext cx="7671139" cy="4693098"/>
          </a:xfrm>
          <a:prstGeom prst="rect">
            <a:avLst/>
          </a:prstGeom>
        </p:spPr>
      </p:pic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E605A471-AE3B-4837-AB84-6E916ADD24B4}"/>
              </a:ext>
            </a:extLst>
          </p:cNvPr>
          <p:cNvSpPr txBox="1">
            <a:spLocks/>
          </p:cNvSpPr>
          <p:nvPr/>
        </p:nvSpPr>
        <p:spPr bwMode="auto">
          <a:xfrm>
            <a:off x="0" y="117906"/>
            <a:ext cx="11054000" cy="5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76200" tIns="38075" rIns="76200" bIns="38075" numCol="1" anchor="t" anchorCtr="0" compatLnSpc="1">
            <a:prstTxWarp prst="textNoShape">
              <a:avLst/>
            </a:prstTxWarp>
            <a:noAutofit/>
          </a:bodyPr>
          <a:lstStyle>
            <a:lvl1pPr marL="609585" marR="0" lvl="0" indent="-304792" algn="ctr" rtl="0" fontAlgn="base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ctr" rtl="0" fontAlgn="base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ctr" rtl="0" fontAlgn="base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304792" algn="ctr" rtl="0" fontAlgn="base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304792" algn="ctr" rtl="0" fontAlgn="base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r>
              <a:rPr lang="zh-CN" altLang="en-US" sz="2400" b="1" kern="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实验平台及开发环境</a:t>
            </a:r>
            <a:endParaRPr lang="en-US" sz="2400" b="1" kern="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A5D0A3E3-9313-43C0-A6E3-1DC7FF8018C9}"/>
              </a:ext>
            </a:extLst>
          </p:cNvPr>
          <p:cNvSpPr txBox="1">
            <a:spLocks/>
          </p:cNvSpPr>
          <p:nvPr/>
        </p:nvSpPr>
        <p:spPr bwMode="auto">
          <a:xfrm>
            <a:off x="7693652" y="405507"/>
            <a:ext cx="4374922" cy="273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spcFirstLastPara="1" vert="horz" wrap="square" lIns="76200" tIns="38075" rIns="76200" bIns="38075" numCol="1" anchor="t" anchorCtr="0" compatLnSpc="1">
            <a:prstTxWarp prst="textNoShape">
              <a:avLst/>
            </a:prstTxWarp>
            <a:noAutofit/>
          </a:bodyPr>
          <a:lstStyle>
            <a:lvl1pPr marL="609585" marR="0" lvl="0" indent="-304792" algn="ctr" rtl="0" fontAlgn="base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19170" marR="0" lvl="1" indent="-304792" algn="ctr" rtl="0" fontAlgn="base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28754" marR="0" lvl="2" indent="-304792" algn="ctr" rtl="0" fontAlgn="base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438339" marR="0" lvl="3" indent="-304792" algn="ctr" rtl="0" fontAlgn="base">
              <a:spcBef>
                <a:spcPts val="10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3047924" marR="0" lvl="4" indent="-304792" algn="ctr" rtl="0" fontAlgn="base">
              <a:spcBef>
                <a:spcPts val="667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sz="30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3657509" marR="0" lvl="5" indent="-448722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448722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448722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448722" algn="l" rtl="0" eaLnBrk="1" fontAlgn="base" hangingPunct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2267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algn="l"/>
            <a:endParaRPr lang="en-US" sz="2400" b="1" kern="100" dirty="0">
              <a:solidFill>
                <a:schemeClr val="tx2"/>
              </a:solidFill>
              <a:latin typeface="DengXian" panose="02010600030101010101" pitchFamily="2" charset="-122"/>
              <a:ea typeface="SimSun" panose="02010600030101010101" pitchFamily="2" charset="-122"/>
              <a:cs typeface="Noto Sans CJK SC"/>
            </a:endParaRPr>
          </a:p>
          <a:p>
            <a:pPr marL="590543" indent="-285750" algn="l">
              <a:buFont typeface="Wingdings" panose="05000000000000000000" pitchFamily="2" charset="2"/>
              <a:buChar char="q"/>
            </a:pPr>
            <a:r>
              <a:rPr lang="zh-CN" altLang="en-US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CJK SC"/>
              </a:rPr>
              <a:t>本次开发环境基于</a:t>
            </a:r>
            <a:r>
              <a:rPr lang="en-US" altLang="zh-CN" sz="1800" kern="100" dirty="0">
                <a:solidFill>
                  <a:srgbClr val="000000"/>
                </a:solidFill>
                <a:latin typeface="DINPro-Regular"/>
                <a:ea typeface="+mj-ea"/>
                <a:cs typeface="Noto Sans CJK SC"/>
              </a:rPr>
              <a:t>Jetson nano 4G</a:t>
            </a:r>
            <a:r>
              <a:rPr lang="zh-CN" altLang="en-US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CJK SC"/>
              </a:rPr>
              <a:t>版本</a:t>
            </a:r>
            <a:endParaRPr lang="en-US" altLang="zh-CN" sz="1800" kern="1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Noto Sans CJK SC"/>
            </a:endParaRPr>
          </a:p>
          <a:p>
            <a:pPr marL="590543" indent="-285750" algn="l">
              <a:buFont typeface="Wingdings" panose="05000000000000000000" pitchFamily="2" charset="2"/>
              <a:buChar char="q"/>
            </a:pPr>
            <a:r>
              <a:rPr lang="zh-CN" altLang="en-US" sz="1800" kern="100" dirty="0">
                <a:solidFill>
                  <a:srgbClr val="000000"/>
                </a:solidFill>
                <a:latin typeface="+mn-lt"/>
                <a:ea typeface="+mj-ea"/>
                <a:cs typeface="Noto Sans CJK SC"/>
              </a:rPr>
              <a:t> </a:t>
            </a:r>
            <a:r>
              <a:rPr lang="en-US" altLang="zh-CN" sz="1800" kern="100" dirty="0">
                <a:solidFill>
                  <a:srgbClr val="000000"/>
                </a:solidFill>
                <a:latin typeface="DINPro-Bold"/>
                <a:ea typeface="+mj-ea"/>
                <a:cs typeface="Noto Sans CJK SC"/>
              </a:rPr>
              <a:t>Jetpack 4.4 –b144</a:t>
            </a:r>
          </a:p>
          <a:p>
            <a:pPr marL="304793" indent="0" algn="l"/>
            <a:r>
              <a:rPr lang="en-US" altLang="zh-CN" sz="1800" kern="100" dirty="0">
                <a:solidFill>
                  <a:srgbClr val="000000"/>
                </a:solidFill>
                <a:latin typeface="DINPro-Bold"/>
                <a:ea typeface="+mj-ea"/>
                <a:cs typeface="Noto Sans CJK SC"/>
              </a:rPr>
              <a:t>        Ubuntu 18.04 </a:t>
            </a:r>
          </a:p>
          <a:p>
            <a:pPr marL="304793" indent="0" algn="l"/>
            <a:r>
              <a:rPr lang="en-US" altLang="zh-CN" sz="1800" kern="100" dirty="0">
                <a:solidFill>
                  <a:srgbClr val="000000"/>
                </a:solidFill>
                <a:latin typeface="DINPro-Bold"/>
                <a:ea typeface="+mj-ea"/>
                <a:cs typeface="Noto Sans CJK SC"/>
              </a:rPr>
              <a:t>         Python 3.6.9</a:t>
            </a:r>
          </a:p>
          <a:p>
            <a:pPr marL="304793" indent="0" algn="l"/>
            <a:r>
              <a:rPr lang="en-US" altLang="zh-CN" sz="1800" kern="100" dirty="0">
                <a:solidFill>
                  <a:srgbClr val="000000"/>
                </a:solidFill>
                <a:latin typeface="DINPro-Bold"/>
                <a:ea typeface="+mj-ea"/>
                <a:cs typeface="Noto Sans CJK SC"/>
              </a:rPr>
              <a:t>         CUDA 10.2/Cudnn7.6.5</a:t>
            </a:r>
          </a:p>
          <a:p>
            <a:pPr marL="590543" indent="-285750" algn="l">
              <a:buFont typeface="Wingdings" panose="05000000000000000000" pitchFamily="2" charset="2"/>
              <a:buChar char="q"/>
            </a:pPr>
            <a:r>
              <a:rPr lang="zh-CN" altLang="en-US" sz="1600" kern="1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Noto Sans CJK SC"/>
              </a:rPr>
              <a:t>远程登录服务节点使用</a:t>
            </a:r>
            <a:r>
              <a:rPr lang="en-US" altLang="zh-CN" sz="1800" kern="100" dirty="0" err="1">
                <a:solidFill>
                  <a:srgbClr val="000000"/>
                </a:solidFill>
                <a:latin typeface="DINPro-Bold"/>
                <a:ea typeface="+mj-ea"/>
                <a:cs typeface="Noto Sans CJK SC"/>
              </a:rPr>
              <a:t>Jupyter</a:t>
            </a:r>
            <a:r>
              <a:rPr lang="en-US" altLang="zh-CN" sz="1800" kern="100" dirty="0">
                <a:solidFill>
                  <a:srgbClr val="000000"/>
                </a:solidFill>
                <a:latin typeface="DINPro-Bold"/>
                <a:ea typeface="+mj-ea"/>
                <a:cs typeface="Noto Sans CJK SC"/>
              </a:rPr>
              <a:t> lab</a:t>
            </a:r>
          </a:p>
          <a:p>
            <a:pPr marL="304793" indent="0" algn="l"/>
            <a:endParaRPr lang="en-US" sz="1800" kern="100" dirty="0">
              <a:latin typeface="Liberation Mono"/>
              <a:ea typeface="DejaVu Sans Mono"/>
              <a:cs typeface="Liberation Mono"/>
            </a:endParaRPr>
          </a:p>
          <a:p>
            <a:pPr algn="l"/>
            <a:endParaRPr lang="en-US" kern="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570F0B-41FD-4AED-946B-7C1A6D21B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077" y="3604299"/>
            <a:ext cx="4128070" cy="21257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A015314-C105-452D-84A3-E3199EF2C6B0}"/>
              </a:ext>
            </a:extLst>
          </p:cNvPr>
          <p:cNvSpPr txBox="1"/>
          <p:nvPr/>
        </p:nvSpPr>
        <p:spPr>
          <a:xfrm>
            <a:off x="-131975" y="5862022"/>
            <a:ext cx="7147611" cy="646331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04793" algn="l"/>
            <a:r>
              <a:rPr lang="en-US" sz="1800" kern="100" dirty="0">
                <a:solidFill>
                  <a:srgbClr val="92D050"/>
                </a:solidFill>
                <a:latin typeface="DINPro-Regular"/>
                <a:ea typeface="DejaVu Sans Mono"/>
                <a:cs typeface="Liberation Mono"/>
              </a:rPr>
              <a:t>https://www.nvidia.cn/autonomous-machines/embedded-systems/jetson-nano/product-development/</a:t>
            </a:r>
          </a:p>
        </p:txBody>
      </p:sp>
    </p:spTree>
    <p:extLst>
      <p:ext uri="{BB962C8B-B14F-4D97-AF65-F5344CB8AC3E}">
        <p14:creationId xmlns:p14="http://schemas.microsoft.com/office/powerpoint/2010/main" val="243920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E6B22B-33CF-49AB-80F2-4FA5244C9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27" y="735199"/>
            <a:ext cx="11054080" cy="454597"/>
          </a:xfrm>
        </p:spPr>
        <p:txBody>
          <a:bodyPr/>
          <a:lstStyle/>
          <a:p>
            <a:r>
              <a:rPr lang="en-US" altLang="zh-CN" sz="1800" b="1" dirty="0" err="1">
                <a:solidFill>
                  <a:schemeClr val="tx2"/>
                </a:solidFill>
                <a:latin typeface="DINPro-Regular"/>
                <a:ea typeface="+mj-ea"/>
              </a:rPr>
              <a:t>JupyterLab</a:t>
            </a:r>
            <a:r>
              <a:rPr lang="zh-CN" altLang="en-US" sz="1800" b="1" dirty="0">
                <a:solidFill>
                  <a:schemeClr val="tx2"/>
                </a:solidFill>
                <a:latin typeface="DINPro-Regular"/>
                <a:ea typeface="+mj-ea"/>
              </a:rPr>
              <a:t> </a:t>
            </a:r>
            <a:r>
              <a:rPr lang="zh-CN" altLang="en-US" sz="1600" b="1" dirty="0">
                <a:solidFill>
                  <a:schemeClr val="tx2"/>
                </a:solidFill>
                <a:latin typeface="DINPro-Regular"/>
                <a:ea typeface="+mj-ea"/>
              </a:rPr>
              <a:t>：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数据科学生产工具，它作为一种基于</a:t>
            </a:r>
            <a:r>
              <a:rPr lang="en-US" altLang="zh-CN" sz="1600" dirty="0">
                <a:latin typeface="+mj-ea"/>
                <a:ea typeface="+mj-ea"/>
              </a:rPr>
              <a:t>web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的集成开发环境，你可以使用它编写代码的</a:t>
            </a:r>
            <a:r>
              <a:rPr lang="en-US" altLang="zh-CN" sz="1600" dirty="0">
                <a:latin typeface="DINPro-Regular"/>
                <a:ea typeface="+mj-ea"/>
              </a:rPr>
              <a:t>notebook</a:t>
            </a:r>
            <a:r>
              <a:rPr lang="zh-CN" altLang="en-US" sz="1600" dirty="0">
                <a:latin typeface="+mj-ea"/>
                <a:ea typeface="+mj-ea"/>
              </a:rPr>
              <a:t>、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操作终端、编辑</a:t>
            </a:r>
            <a:r>
              <a:rPr lang="en-US" altLang="zh-CN" sz="1600" dirty="0">
                <a:latin typeface="DINPro-Regular"/>
                <a:ea typeface="+mj-ea"/>
              </a:rPr>
              <a:t>markdown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文本、打开交互模式、查看</a:t>
            </a:r>
            <a:r>
              <a:rPr lang="en-US" altLang="zh-CN" sz="1600" dirty="0">
                <a:latin typeface="DINPro-Regular"/>
                <a:ea typeface="+mj-ea"/>
              </a:rPr>
              <a:t>csv</a:t>
            </a:r>
            <a:r>
              <a:rPr lang="zh-CN" altLang="en-US" sz="1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文件及图片等功能</a:t>
            </a:r>
            <a:r>
              <a:rPr lang="zh-CN" altLang="en-US" sz="1400" dirty="0">
                <a:latin typeface="+mj-ea"/>
                <a:ea typeface="+mj-ea"/>
              </a:rPr>
              <a:t>。</a:t>
            </a:r>
            <a:endParaRPr lang="en-US" altLang="zh-CN" sz="1600" dirty="0">
              <a:latin typeface="+mj-ea"/>
              <a:ea typeface="+mj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31F671-32C8-4863-8A26-D1ED1A7CB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987" y="50769"/>
            <a:ext cx="11084560" cy="583848"/>
          </a:xfrm>
        </p:spPr>
        <p:txBody>
          <a:bodyPr/>
          <a:lstStyle/>
          <a:p>
            <a:r>
              <a:rPr lang="en-US" sz="2800" b="1" dirty="0" err="1">
                <a:latin typeface="DINPro-Regular"/>
              </a:rPr>
              <a:t>Jupyter</a:t>
            </a:r>
            <a:r>
              <a:rPr lang="en-US" sz="2800" b="1" dirty="0">
                <a:latin typeface="DINPro-Regular"/>
              </a:rPr>
              <a:t> Lab</a:t>
            </a: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基本介绍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BBB426-7723-4623-8B0F-249B0E0ED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7" y="3082819"/>
            <a:ext cx="5694188" cy="32703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F893A2-B28C-4862-B8A8-151C6C1E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15" y="3162030"/>
            <a:ext cx="5666233" cy="32029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0F45313-9109-48F9-B49F-3E548D739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710" y="1897204"/>
            <a:ext cx="7115175" cy="5905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47F53C-08EE-4AEB-AE5B-E11531025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711" y="1426691"/>
            <a:ext cx="7115175" cy="52387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71B20C1-B53E-4F77-8D27-60AB9AF65B5D}"/>
              </a:ext>
            </a:extLst>
          </p:cNvPr>
          <p:cNvSpPr txBox="1"/>
          <p:nvPr/>
        </p:nvSpPr>
        <p:spPr>
          <a:xfrm>
            <a:off x="483509" y="2555247"/>
            <a:ext cx="1508082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启动方法：</a:t>
            </a:r>
            <a:endParaRPr lang="en-US" sz="16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AC9DC30-A0E3-43FA-A8D4-3D6F6A590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710" y="2541092"/>
            <a:ext cx="7115175" cy="4171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AB3B398-8B6D-4098-B072-A4D7EFF441EA}"/>
              </a:ext>
            </a:extLst>
          </p:cNvPr>
          <p:cNvSpPr txBox="1"/>
          <p:nvPr/>
        </p:nvSpPr>
        <p:spPr>
          <a:xfrm>
            <a:off x="483510" y="1413031"/>
            <a:ext cx="1508081" cy="5078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安装方法：</a:t>
            </a:r>
            <a:endParaRPr lang="en-US" sz="16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69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50C316F-992F-40D8-AA02-4F4A5B3F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20" y="-92431"/>
            <a:ext cx="11084560" cy="656590"/>
          </a:xfrm>
        </p:spPr>
        <p:txBody>
          <a:bodyPr/>
          <a:lstStyle/>
          <a:p>
            <a:r>
              <a:rPr lang="en-US" altLang="zh-CN" sz="2800" dirty="0">
                <a:solidFill>
                  <a:schemeClr val="tx2"/>
                </a:solidFill>
                <a:latin typeface="DINPro-Bold"/>
                <a:cs typeface="David" panose="020E0502060401010101" pitchFamily="34" charset="-79"/>
              </a:rPr>
              <a:t>UBUNTU</a:t>
            </a:r>
            <a:r>
              <a:rPr lang="zh-CN" altLang="en-US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的文件管理 </a:t>
            </a:r>
            <a:r>
              <a:rPr lang="en-US" altLang="zh-CN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- </a:t>
            </a:r>
            <a:r>
              <a:rPr lang="zh-CN" altLang="en-US" sz="24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目录结构</a:t>
            </a:r>
            <a:endParaRPr lang="zh-CN" altLang="en-US" sz="28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David" panose="020E0502060401010101" pitchFamily="34" charset="-79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D36098-8400-4251-B934-46096969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58" y="3801316"/>
            <a:ext cx="10976551" cy="290233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FF9CA46-FA75-4924-9559-FC173CF3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56" y="891132"/>
            <a:ext cx="4635798" cy="269252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3818568-7D6D-4F1C-AFB6-8BD7459AE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828" y="781816"/>
            <a:ext cx="5860281" cy="280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6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>
            <a:extLst>
              <a:ext uri="{FF2B5EF4-FFF2-40B4-BE49-F238E27FC236}">
                <a16:creationId xmlns:a16="http://schemas.microsoft.com/office/drawing/2014/main" id="{FC47BC08-B4CD-4D67-8C4D-D6F5C215FA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475" y="125769"/>
            <a:ext cx="11084560" cy="583848"/>
          </a:xfrm>
        </p:spPr>
        <p:txBody>
          <a:bodyPr/>
          <a:lstStyle/>
          <a:p>
            <a:r>
              <a:rPr lang="en-US" altLang="zh-CN" sz="2800" b="1" dirty="0">
                <a:latin typeface="DINPro-Bold"/>
                <a:ea typeface="+mj-ea"/>
                <a:cs typeface="David" panose="020E0502060401010101" pitchFamily="34" charset="-79"/>
              </a:rPr>
              <a:t>UBUNTU</a:t>
            </a:r>
            <a:r>
              <a:rPr lang="zh-CN" altLang="en-US" sz="24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David" panose="020E0502060401010101" pitchFamily="34" charset="-79"/>
              </a:rPr>
              <a:t>的权限管理</a:t>
            </a:r>
            <a:endParaRPr lang="en-US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A6CA29-5495-41BA-836B-B7CDDF518278}"/>
              </a:ext>
            </a:extLst>
          </p:cNvPr>
          <p:cNvSpPr txBox="1"/>
          <p:nvPr/>
        </p:nvSpPr>
        <p:spPr>
          <a:xfrm>
            <a:off x="824492" y="1171375"/>
            <a:ext cx="1772239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超级用户：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6647ADF-72F0-4FD3-A92E-EED1F32D3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659" y="4446117"/>
            <a:ext cx="3839459" cy="1711098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943153D0-BB3C-43E0-AC29-951599C59647}"/>
              </a:ext>
            </a:extLst>
          </p:cNvPr>
          <p:cNvSpPr txBox="1"/>
          <p:nvPr/>
        </p:nvSpPr>
        <p:spPr>
          <a:xfrm>
            <a:off x="1942314" y="4576852"/>
            <a:ext cx="4286054" cy="14496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zh-CN" altLang="en-US" sz="1400" dirty="0">
                <a:solidFill>
                  <a:schemeClr val="bg1"/>
                </a:solidFill>
                <a:latin typeface="DINPro-Regular"/>
                <a:ea typeface="+mj-ea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User</a:t>
            </a:r>
            <a:r>
              <a:rPr lang="zh-CN" altLang="en-US" sz="1400" dirty="0">
                <a:solidFill>
                  <a:schemeClr val="bg1"/>
                </a:solidFill>
                <a:latin typeface="DINPro-Regular"/>
                <a:ea typeface="+mj-ea"/>
              </a:rPr>
              <a:t>）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文件所有者。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90000"/>
              </a:lnSpc>
            </a:pP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zh-CN" altLang="en-US" sz="1400" dirty="0">
                <a:solidFill>
                  <a:schemeClr val="bg1"/>
                </a:solidFill>
                <a:latin typeface="DINPro-Regular"/>
                <a:ea typeface="+mj-ea"/>
              </a:rPr>
              <a:t>（</a:t>
            </a:r>
            <a:r>
              <a:rPr lang="en-US" altLang="zh-CN" sz="1400" dirty="0">
                <a:solidFill>
                  <a:schemeClr val="bg1"/>
                </a:solidFill>
                <a:latin typeface="DINPro-Regular"/>
                <a:ea typeface="+mj-ea"/>
              </a:rPr>
              <a:t>Group</a:t>
            </a:r>
            <a:r>
              <a:rPr lang="zh-CN" altLang="en-US" sz="1400" dirty="0">
                <a:solidFill>
                  <a:schemeClr val="bg1"/>
                </a:solidFill>
                <a:latin typeface="DINPro-Regular"/>
                <a:ea typeface="+mj-ea"/>
              </a:rPr>
              <a:t>）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群组</a:t>
            </a:r>
            <a:r>
              <a:rPr lang="zh-CN" altLang="en-US" sz="1400" dirty="0">
                <a:solidFill>
                  <a:schemeClr val="bg1"/>
                </a:solidFill>
                <a:latin typeface="DINPro-Regular"/>
                <a:ea typeface="+mj-ea"/>
              </a:rPr>
              <a:t> ，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我们可以在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Ubuntu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系统中为团    队建立一个群组。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altLang="zh-CN" sz="14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zh-CN" altLang="en-US" sz="1400" dirty="0">
                <a:solidFill>
                  <a:schemeClr val="bg1"/>
                </a:solidFill>
                <a:latin typeface="DINPro-Regular"/>
                <a:ea typeface="+mj-ea"/>
              </a:rPr>
              <a:t>（</a:t>
            </a:r>
            <a:r>
              <a:rPr lang="en-US" sz="1400" dirty="0">
                <a:solidFill>
                  <a:schemeClr val="bg1"/>
                </a:solidFill>
                <a:latin typeface="DINPro-Regular"/>
                <a:ea typeface="+mj-ea"/>
              </a:rPr>
              <a:t>Others）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其他人，不属于文件所有者或文件所属群组成员的用户便都是其他人。</a:t>
            </a:r>
            <a:endParaRPr lang="en-US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E35EE2-59A1-44AA-B020-C82EAEA9DF2C}"/>
              </a:ext>
            </a:extLst>
          </p:cNvPr>
          <p:cNvSpPr txBox="1"/>
          <p:nvPr/>
        </p:nvSpPr>
        <p:spPr>
          <a:xfrm>
            <a:off x="824492" y="2805731"/>
            <a:ext cx="1021910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zh-CN" altLang="en-US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用户组</a:t>
            </a:r>
            <a:r>
              <a:rPr lang="en-US" altLang="zh-CN" sz="1600" b="1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en-US" sz="1600" b="1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A2451D-7640-429F-B668-5B1395EA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618" y="1299158"/>
            <a:ext cx="8201025" cy="3475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2A681BB-609E-47F7-A4B5-699EAE78D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618" y="1556334"/>
            <a:ext cx="8191500" cy="685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AD65AD-E0AA-4C71-BF12-248E16665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618" y="2829629"/>
            <a:ext cx="8191500" cy="14829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4A0F3E4-2A9F-4C97-8964-7D08F5C49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2618" y="1307246"/>
            <a:ext cx="799121" cy="2458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4F5858F-1AEF-4380-8864-D8775F6B2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1739" y="1329034"/>
            <a:ext cx="628621" cy="21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7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1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63EC0FEA86084E9D6054A34F03CEF6" ma:contentTypeVersion="2" ma:contentTypeDescription="Create a new document." ma:contentTypeScope="" ma:versionID="1907566f3f7769ed1877910e62d2c57f">
  <xsd:schema xmlns:xsd="http://www.w3.org/2001/XMLSchema" xmlns:xs="http://www.w3.org/2001/XMLSchema" xmlns:p="http://schemas.microsoft.com/office/2006/metadata/properties" xmlns:ns3="99f4f3b4-e645-4ed3-a9e0-dae9c1498638" targetNamespace="http://schemas.microsoft.com/office/2006/metadata/properties" ma:root="true" ma:fieldsID="5c63b9f8290c24b352454478644c6583" ns3:_="">
    <xsd:import namespace="99f4f3b4-e645-4ed3-a9e0-dae9c14986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f4f3b4-e645-4ed3-a9e0-dae9c14986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24C50F-1FE6-48CE-A01F-41E57C580E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f4f3b4-e645-4ed3-a9e0-dae9c14986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9BF39B-E946-4788-B4A2-04E89F4003C1}">
  <ds:schemaRefs>
    <ds:schemaRef ds:uri="99f4f3b4-e645-4ed3-a9e0-dae9c1498638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64513DB-D0E0-4976-A776-6A4B03F433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46753</TotalTime>
  <Words>971</Words>
  <Application>Microsoft Office PowerPoint</Application>
  <PresentationFormat>宽屏</PresentationFormat>
  <Paragraphs>103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9</vt:i4>
      </vt:variant>
      <vt:variant>
        <vt:lpstr>幻灯片标题</vt:lpstr>
      </vt:variant>
      <vt:variant>
        <vt:i4>16</vt:i4>
      </vt:variant>
    </vt:vector>
  </HeadingPairs>
  <TitlesOfParts>
    <vt:vector size="39" baseType="lpstr">
      <vt:lpstr>DengXian</vt:lpstr>
      <vt:lpstr>DINPro-Bold</vt:lpstr>
      <vt:lpstr>DINPro-Regular</vt:lpstr>
      <vt:lpstr>Liberation Mono</vt:lpstr>
      <vt:lpstr>Microsoft YaHei</vt:lpstr>
      <vt:lpstr>Noto Sans Symbols</vt:lpstr>
      <vt:lpstr>黑体</vt:lpstr>
      <vt:lpstr>华文新魏</vt:lpstr>
      <vt:lpstr>Arial</vt:lpstr>
      <vt:lpstr>Calibri</vt:lpstr>
      <vt:lpstr>Century Gothic</vt:lpstr>
      <vt:lpstr>Noto Sans</vt:lpstr>
      <vt:lpstr>Trebuchet MS</vt:lpstr>
      <vt:lpstr>Wingdings</vt:lpstr>
      <vt:lpstr>1_Title &amp; Bullet</vt:lpstr>
      <vt:lpstr>2_Title &amp; Bullet</vt:lpstr>
      <vt:lpstr>7_Title &amp; Bullet</vt:lpstr>
      <vt:lpstr>5_Title &amp; Bullet</vt:lpstr>
      <vt:lpstr>Title &amp; Bullet</vt:lpstr>
      <vt:lpstr>3_Title &amp; Bullet</vt:lpstr>
      <vt:lpstr>11_Title &amp; Bullet</vt:lpstr>
      <vt:lpstr>4_Title &amp; Bullet</vt:lpstr>
      <vt:lpstr>8_Title &amp; Bullet</vt:lpstr>
      <vt:lpstr>CUDA on arm platform – L4t ubuntu 基础</vt:lpstr>
      <vt:lpstr>课程目录 </vt:lpstr>
      <vt:lpstr>操作系统</vt:lpstr>
      <vt:lpstr>Linux操作系统发展历史</vt:lpstr>
      <vt:lpstr>X86 Ubuntu与L4T Ubuntu的区别</vt:lpstr>
      <vt:lpstr>PowerPoint 演示文稿</vt:lpstr>
      <vt:lpstr>PowerPoint 演示文稿</vt:lpstr>
      <vt:lpstr>UBUNTU的文件管理 - 目录结构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ASR自动语音识别快速入门   基于NVIDIA Nemo  - 五行代码快速实现语音转文字功能</dc:title>
  <dc:creator>Yipeng Li</dc:creator>
  <cp:lastModifiedBy>Yipeng Li</cp:lastModifiedBy>
  <cp:revision>421</cp:revision>
  <dcterms:created xsi:type="dcterms:W3CDTF">2020-11-12T03:02:16Z</dcterms:created>
  <dcterms:modified xsi:type="dcterms:W3CDTF">2021-08-08T12:36:14Z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Owner">
    <vt:lpwstr>yipengl@nvidia.com</vt:lpwstr>
  </property>
  <property fmtid="{D5CDD505-2E9C-101B-9397-08002B2CF9AE}" pid="5" name="MSIP_Label_6b558183-044c-4105-8d9c-cea02a2a3d86_SetDate">
    <vt:lpwstr>2020-11-12T03:15:55.6652900Z</vt:lpwstr>
  </property>
  <property fmtid="{D5CDD505-2E9C-101B-9397-08002B2CF9AE}" pid="6" name="MSIP_Label_6b558183-044c-4105-8d9c-cea02a2a3d86_Name">
    <vt:lpwstr>Unrestricted</vt:lpwstr>
  </property>
  <property fmtid="{D5CDD505-2E9C-101B-9397-08002B2CF9AE}" pid="7" name="MSIP_Label_6b558183-044c-4105-8d9c-cea02a2a3d86_Application">
    <vt:lpwstr>Microsoft Azure Information Protection</vt:lpwstr>
  </property>
  <property fmtid="{D5CDD505-2E9C-101B-9397-08002B2CF9AE}" pid="8" name="MSIP_Label_6b558183-044c-4105-8d9c-cea02a2a3d86_Extended_MSFT_Method">
    <vt:lpwstr>Automatic</vt:lpwstr>
  </property>
  <property fmtid="{D5CDD505-2E9C-101B-9397-08002B2CF9AE}" pid="9" name="Sensitivity">
    <vt:lpwstr>Unrestricted</vt:lpwstr>
  </property>
  <property fmtid="{D5CDD505-2E9C-101B-9397-08002B2CF9AE}" pid="10" name="ContentTypeId">
    <vt:lpwstr>0x010100CE63EC0FEA86084E9D6054A34F03CEF6</vt:lpwstr>
  </property>
</Properties>
</file>